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23" r:id="rId5"/>
    <p:sldId id="257" r:id="rId6"/>
    <p:sldId id="365" r:id="rId7"/>
    <p:sldId id="366" r:id="rId8"/>
    <p:sldId id="368" r:id="rId9"/>
    <p:sldId id="367" r:id="rId10"/>
    <p:sldId id="369" r:id="rId11"/>
    <p:sldId id="364" r:id="rId12"/>
    <p:sldId id="384" r:id="rId13"/>
    <p:sldId id="387" r:id="rId14"/>
    <p:sldId id="392" r:id="rId15"/>
    <p:sldId id="388" r:id="rId16"/>
    <p:sldId id="385" r:id="rId17"/>
    <p:sldId id="363" r:id="rId18"/>
    <p:sldId id="370" r:id="rId19"/>
    <p:sldId id="399" r:id="rId20"/>
    <p:sldId id="295" r:id="rId21"/>
    <p:sldId id="371" r:id="rId22"/>
    <p:sldId id="372" r:id="rId23"/>
    <p:sldId id="331" r:id="rId24"/>
    <p:sldId id="377" r:id="rId25"/>
    <p:sldId id="373" r:id="rId26"/>
    <p:sldId id="397" r:id="rId27"/>
    <p:sldId id="396" r:id="rId28"/>
    <p:sldId id="398" r:id="rId29"/>
    <p:sldId id="374" r:id="rId30"/>
    <p:sldId id="375" r:id="rId31"/>
    <p:sldId id="382" r:id="rId32"/>
    <p:sldId id="400" r:id="rId33"/>
    <p:sldId id="383" r:id="rId34"/>
    <p:sldId id="393" r:id="rId35"/>
    <p:sldId id="378" r:id="rId36"/>
    <p:sldId id="379" r:id="rId37"/>
    <p:sldId id="394" r:id="rId38"/>
    <p:sldId id="380" r:id="rId39"/>
    <p:sldId id="381" r:id="rId40"/>
    <p:sldId id="395" r:id="rId41"/>
    <p:sldId id="389" r:id="rId42"/>
    <p:sldId id="360"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00"/>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8" autoAdjust="0"/>
    <p:restoredTop sz="90952" autoAdjust="0"/>
  </p:normalViewPr>
  <p:slideViewPr>
    <p:cSldViewPr snapToGrid="0">
      <p:cViewPr varScale="1">
        <p:scale>
          <a:sx n="101" d="100"/>
          <a:sy n="101" d="100"/>
        </p:scale>
        <p:origin x="924" y="114"/>
      </p:cViewPr>
      <p:guideLst/>
    </p:cSldViewPr>
  </p:slideViewPr>
  <p:outlineViewPr>
    <p:cViewPr>
      <p:scale>
        <a:sx n="33" d="100"/>
        <a:sy n="33" d="100"/>
      </p:scale>
      <p:origin x="0" y="-248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29224-208C-4A77-8DA3-E16D67A16ED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D1EAA-F5D4-4105-B1DA-C2C742AE8A7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non-</a:t>
            </a:r>
            <a:r>
              <a:rPr lang="en-US" altLang="zh-CN" dirty="0" err="1"/>
              <a:t>frameability</a:t>
            </a:r>
            <a:r>
              <a:rPr lang="en-US" altLang="zh-CN" dirty="0"/>
              <a:t> attack, where an adversary uses the pseudonym of an honest user’s signature in their own signature</a:t>
            </a:r>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为什么可以验证通过？</a:t>
            </a:r>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CD1EAA-F5D4-4105-B1DA-C2C742AE8A7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F7E2F09-BD21-4361-B330-F65531FF0F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F2FB49-D2CE-48AF-BB32-0A148940E37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E2F09-BD21-4361-B330-F65531FF0FE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2FB49-D2CE-48AF-BB32-0A148940E37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022776" y="5472380"/>
            <a:ext cx="4567066" cy="398780"/>
          </a:xfrm>
          <a:prstGeom prst="rect">
            <a:avLst/>
          </a:prstGeom>
        </p:spPr>
        <p:txBody>
          <a:bodyPr wrap="square">
            <a:spAutoFit/>
          </a:bodyPr>
          <a:lstStyle/>
          <a:p>
            <a:pPr algn="r"/>
            <a:r>
              <a:rPr lang="en-US" altLang="zh-CN" sz="2000" dirty="0">
                <a:latin typeface="Times New Roman" panose="02020603050405020304" pitchFamily="18" charset="0"/>
                <a:cs typeface="Times New Roman" panose="02020603050405020304" pitchFamily="18" charset="0"/>
              </a:rPr>
              <a:t>ESORICS 2022</a:t>
            </a:r>
            <a:endParaRPr lang="en-US" altLang="zh-CN" sz="20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428085" y="5823752"/>
            <a:ext cx="2135336" cy="706755"/>
          </a:xfrm>
          <a:prstGeom prst="rect">
            <a:avLst/>
          </a:prstGeom>
          <a:noFill/>
        </p:spPr>
        <p:txBody>
          <a:bodyPr wrap="square" rtlCol="0">
            <a:spAutoFit/>
          </a:bodyPr>
          <a:lstStyle/>
          <a:p>
            <a:pPr algn="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刘钰琳</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2024.4.12</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860232" y="1093261"/>
            <a:ext cx="8471535" cy="41294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Ring Signatures</a:t>
            </a:r>
            <a:endParaRPr kumimoji="1" lang="zh-CN" altLang="en-US" sz="3600" dirty="0"/>
          </a:p>
        </p:txBody>
      </p:sp>
      <p:pic>
        <p:nvPicPr>
          <p:cNvPr id="2" name="图片 1"/>
          <p:cNvPicPr>
            <a:picLocks noChangeAspect="1"/>
          </p:cNvPicPr>
          <p:nvPr/>
        </p:nvPicPr>
        <p:blipFill>
          <a:blip r:embed="rId1"/>
          <a:stretch>
            <a:fillRect/>
          </a:stretch>
        </p:blipFill>
        <p:spPr>
          <a:xfrm>
            <a:off x="164446" y="1590194"/>
            <a:ext cx="11863108" cy="42146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Ring Signatures</a:t>
            </a:r>
            <a:endParaRPr kumimoji="1" lang="zh-CN" altLang="en-US" sz="3600" dirty="0"/>
          </a:p>
        </p:txBody>
      </p:sp>
      <p:pic>
        <p:nvPicPr>
          <p:cNvPr id="3" name="图片 2"/>
          <p:cNvPicPr>
            <a:picLocks noChangeAspect="1"/>
          </p:cNvPicPr>
          <p:nvPr/>
        </p:nvPicPr>
        <p:blipFill>
          <a:blip r:embed="rId1"/>
          <a:stretch>
            <a:fillRect/>
          </a:stretch>
        </p:blipFill>
        <p:spPr>
          <a:xfrm>
            <a:off x="269351" y="1975704"/>
            <a:ext cx="5560307" cy="3448027"/>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rotWithShape="1">
          <a:blip r:embed="rId2"/>
          <a:srcRect l="3678" r="7875" b="11887"/>
          <a:stretch>
            <a:fillRect/>
          </a:stretch>
        </p:blipFill>
        <p:spPr>
          <a:xfrm>
            <a:off x="6146994" y="2204190"/>
            <a:ext cx="5775655" cy="2991053"/>
          </a:xfrm>
          <a:prstGeom prst="rect">
            <a:avLst/>
          </a:prstGeom>
          <a:ln>
            <a:noFill/>
          </a:ln>
          <a:effectLst>
            <a:outerShdw blurRad="190500" algn="tl" rotWithShape="0">
              <a:srgbClr val="000000">
                <a:alpha val="70000"/>
              </a:srgbClr>
            </a:outerShdw>
          </a:effectLst>
        </p:spPr>
      </p:pic>
      <p:sp>
        <p:nvSpPr>
          <p:cNvPr id="4" name="文本框 3"/>
          <p:cNvSpPr txBox="1"/>
          <p:nvPr/>
        </p:nvSpPr>
        <p:spPr>
          <a:xfrm>
            <a:off x="2397457" y="5718802"/>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门罗币</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8641146" y="5718802"/>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电子投票</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90592" y="1388571"/>
            <a:ext cx="5560307" cy="369332"/>
          </a:xfrm>
          <a:prstGeom prst="rect">
            <a:avLst/>
          </a:prstGeom>
          <a:noFill/>
        </p:spPr>
        <p:txBody>
          <a:bodyPr wrap="square">
            <a:spAutoFit/>
          </a:bodyPr>
          <a:lstStyle/>
          <a:p>
            <a:pPr algn="ctr"/>
            <a:r>
              <a:rPr lang="zh-CN" altLang="en-US" sz="1800" dirty="0">
                <a:solidFill>
                  <a:srgbClr val="000066"/>
                </a:solidFill>
                <a:effectLst/>
                <a:latin typeface="微软雅黑" panose="020B0503020204020204" pitchFamily="34" charset="-122"/>
                <a:ea typeface="微软雅黑" panose="020B0503020204020204" pitchFamily="34" charset="-122"/>
              </a:rPr>
              <a:t>使用环签名保护发送方身份隐私和交易金额隐私</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Ring Signatures</a:t>
            </a:r>
            <a:endParaRPr kumimoji="1" lang="zh-CN" altLang="en-US" sz="3600" dirty="0"/>
          </a:p>
        </p:txBody>
      </p:sp>
      <p:sp>
        <p:nvSpPr>
          <p:cNvPr id="12" name="文本框 11"/>
          <p:cNvSpPr txBox="1"/>
          <p:nvPr/>
        </p:nvSpPr>
        <p:spPr>
          <a:xfrm>
            <a:off x="0" y="6363275"/>
            <a:ext cx="12192000" cy="307777"/>
          </a:xfrm>
          <a:prstGeom prst="rect">
            <a:avLst/>
          </a:prstGeom>
          <a:noFill/>
        </p:spPr>
        <p:txBody>
          <a:bodyPr wrap="square">
            <a:spAutoFit/>
          </a:bodyPr>
          <a:lstStyle/>
          <a:p>
            <a:pPr algn="just"/>
            <a:r>
              <a:rPr lang="en-US" altLang="zh-CN" sz="1400" b="0" i="0" dirty="0">
                <a:solidFill>
                  <a:srgbClr val="222222"/>
                </a:solidFill>
                <a:effectLst/>
                <a:latin typeface="Arial" panose="020B0604020202020204" pitchFamily="34" charset="0"/>
              </a:rPr>
              <a:t>[AOS02] Abe, M., Ohkubo, M., Suzuki, K.: 1-out-of-n signatures from a variety of keys. In: ASIACRYPT 2002.</a:t>
            </a:r>
            <a:endParaRPr lang="en-US" altLang="zh-CN" sz="1400" b="0" i="0" dirty="0">
              <a:solidFill>
                <a:srgbClr val="222222"/>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744722" y="957944"/>
            <a:ext cx="8793542" cy="51659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Ring Signatures</a:t>
            </a:r>
            <a:endParaRPr kumimoji="1" lang="zh-CN" altLang="en-US" sz="36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7347" y="900477"/>
            <a:ext cx="6242749" cy="5057046"/>
          </a:xfrm>
          <a:prstGeom prst="rect">
            <a:avLst/>
          </a:prstGeom>
        </p:spPr>
      </p:pic>
      <p:sp>
        <p:nvSpPr>
          <p:cNvPr id="12" name="文本框 11"/>
          <p:cNvSpPr txBox="1"/>
          <p:nvPr/>
        </p:nvSpPr>
        <p:spPr>
          <a:xfrm>
            <a:off x="0" y="6179244"/>
            <a:ext cx="12192000" cy="523220"/>
          </a:xfrm>
          <a:prstGeom prst="rect">
            <a:avLst/>
          </a:prstGeom>
          <a:noFill/>
        </p:spPr>
        <p:txBody>
          <a:bodyPr wrap="square">
            <a:spAutoFit/>
          </a:bodyPr>
          <a:lstStyle/>
          <a:p>
            <a:pPr algn="just"/>
            <a:r>
              <a:rPr lang="en-US" altLang="zh-CN" sz="1400" dirty="0">
                <a:solidFill>
                  <a:srgbClr val="222222"/>
                </a:solidFill>
                <a:latin typeface="Arial" panose="020B0604020202020204" pitchFamily="34" charset="0"/>
              </a:rPr>
              <a:t>[LWW04] </a:t>
            </a:r>
            <a:r>
              <a:rPr lang="en-US" altLang="zh-CN" sz="1400" b="0" i="0" dirty="0">
                <a:solidFill>
                  <a:srgbClr val="222222"/>
                </a:solidFill>
                <a:effectLst/>
                <a:latin typeface="Arial" panose="020B0604020202020204" pitchFamily="34" charset="0"/>
              </a:rPr>
              <a:t>Liu, J. K., Wei, V. K., &amp; Wong, D. S. (2004). Linkable spontaneous anonymous group signature for ad hoc groups. In </a:t>
            </a:r>
            <a:r>
              <a:rPr lang="en-US" altLang="zh-CN" sz="1400" b="0" i="1" dirty="0">
                <a:solidFill>
                  <a:srgbClr val="222222"/>
                </a:solidFill>
                <a:effectLst/>
                <a:latin typeface="Arial" panose="020B0604020202020204" pitchFamily="34" charset="0"/>
              </a:rPr>
              <a:t>Information Security and Privacy: 9th Australasian Conference, ACISP 2004</a:t>
            </a:r>
            <a:r>
              <a:rPr lang="en-US" altLang="zh-CN" sz="1400" b="0" i="0" dirty="0">
                <a:solidFill>
                  <a:srgbClr val="222222"/>
                </a:solidFill>
                <a:effectLst/>
                <a:latin typeface="Arial" panose="020B0604020202020204" pitchFamily="34" charset="0"/>
              </a:rPr>
              <a:t>.</a:t>
            </a:r>
            <a:endParaRPr lang="zh-CN" altLang="en-US" sz="1400" dirty="0"/>
          </a:p>
        </p:txBody>
      </p:sp>
      <p:pic>
        <p:nvPicPr>
          <p:cNvPr id="3" name="图片 2"/>
          <p:cNvPicPr>
            <a:picLocks noChangeAspect="1"/>
          </p:cNvPicPr>
          <p:nvPr/>
        </p:nvPicPr>
        <p:blipFill>
          <a:blip r:embed="rId2"/>
          <a:stretch>
            <a:fillRect/>
          </a:stretch>
        </p:blipFill>
        <p:spPr>
          <a:xfrm>
            <a:off x="5774427" y="3315381"/>
            <a:ext cx="6375370" cy="15567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Ring Signatures</a:t>
            </a:r>
            <a:endParaRPr kumimoji="1" lang="zh-CN" altLang="en-US" sz="3600" dirty="0"/>
          </a:p>
        </p:txBody>
      </p:sp>
      <p:pic>
        <p:nvPicPr>
          <p:cNvPr id="4" name="图片 3"/>
          <p:cNvPicPr>
            <a:picLocks noChangeAspect="1"/>
          </p:cNvPicPr>
          <p:nvPr/>
        </p:nvPicPr>
        <p:blipFill>
          <a:blip r:embed="rId1"/>
          <a:stretch>
            <a:fillRect/>
          </a:stretch>
        </p:blipFill>
        <p:spPr>
          <a:xfrm>
            <a:off x="2600469" y="858575"/>
            <a:ext cx="7205784" cy="5637129"/>
          </a:xfrm>
          <a:prstGeom prst="rect">
            <a:avLst/>
          </a:prstGeom>
        </p:spPr>
      </p:pic>
      <p:sp>
        <p:nvSpPr>
          <p:cNvPr id="5" name="文本框 4"/>
          <p:cNvSpPr txBox="1"/>
          <p:nvPr/>
        </p:nvSpPr>
        <p:spPr>
          <a:xfrm>
            <a:off x="0" y="6396335"/>
            <a:ext cx="12154486" cy="461665"/>
          </a:xfrm>
          <a:prstGeom prst="rect">
            <a:avLst/>
          </a:prstGeom>
          <a:noFill/>
        </p:spPr>
        <p:txBody>
          <a:bodyPr wrap="square">
            <a:spAutoFit/>
          </a:bodyPr>
          <a:lstStyle/>
          <a:p>
            <a:pPr algn="just"/>
            <a:r>
              <a:rPr lang="en-US" altLang="zh-CN" sz="1200" b="0" i="0" dirty="0" err="1">
                <a:solidFill>
                  <a:srgbClr val="222222"/>
                </a:solidFill>
                <a:effectLst/>
                <a:latin typeface="Arial" panose="020B0604020202020204" pitchFamily="34" charset="0"/>
              </a:rPr>
              <a:t>Odoom</a:t>
            </a:r>
            <a:r>
              <a:rPr lang="en-US" altLang="zh-CN" sz="1200" b="0" i="0" dirty="0">
                <a:solidFill>
                  <a:srgbClr val="222222"/>
                </a:solidFill>
                <a:effectLst/>
                <a:latin typeface="Arial" panose="020B0604020202020204" pitchFamily="34" charset="0"/>
              </a:rPr>
              <a:t>, J., Huang, X., Zhou, Z., </a:t>
            </a:r>
            <a:r>
              <a:rPr lang="en-US" altLang="zh-CN" sz="1200" b="0" i="0" dirty="0" err="1">
                <a:solidFill>
                  <a:srgbClr val="222222"/>
                </a:solidFill>
                <a:effectLst/>
                <a:latin typeface="Arial" panose="020B0604020202020204" pitchFamily="34" charset="0"/>
              </a:rPr>
              <a:t>Danso</a:t>
            </a:r>
            <a:r>
              <a:rPr lang="en-US" altLang="zh-CN" sz="1200" b="0" i="0" dirty="0">
                <a:solidFill>
                  <a:srgbClr val="222222"/>
                </a:solidFill>
                <a:effectLst/>
                <a:latin typeface="Arial" panose="020B0604020202020204" pitchFamily="34" charset="0"/>
              </a:rPr>
              <a:t>, S., Zheng, J., &amp; Xiang, Y. (2023). Linked or unlinked: A systematic review of linkable ring signature schemes. </a:t>
            </a:r>
            <a:r>
              <a:rPr lang="en-US" altLang="zh-CN" sz="1200" b="0" i="1" dirty="0">
                <a:solidFill>
                  <a:srgbClr val="222222"/>
                </a:solidFill>
                <a:effectLst/>
                <a:latin typeface="Arial" panose="020B0604020202020204" pitchFamily="34" charset="0"/>
              </a:rPr>
              <a:t>Journal of Systems Architecture</a:t>
            </a:r>
            <a:r>
              <a:rPr lang="en-US" altLang="zh-CN" sz="1200" b="0" i="0" dirty="0">
                <a:solidFill>
                  <a:srgbClr val="222222"/>
                </a:solidFill>
                <a:effectLst/>
                <a:latin typeface="Arial" panose="020B0604020202020204" pitchFamily="34" charset="0"/>
              </a:rPr>
              <a:t>, </a:t>
            </a:r>
            <a:r>
              <a:rPr lang="en-US" altLang="zh-CN" sz="1200" b="0" i="1" dirty="0">
                <a:solidFill>
                  <a:srgbClr val="222222"/>
                </a:solidFill>
                <a:effectLst/>
                <a:latin typeface="Arial" panose="020B0604020202020204" pitchFamily="34" charset="0"/>
              </a:rPr>
              <a:t>134</a:t>
            </a:r>
            <a:r>
              <a:rPr lang="en-US" altLang="zh-CN" sz="1200" b="0" i="0" dirty="0">
                <a:solidFill>
                  <a:srgbClr val="222222"/>
                </a:solidFill>
                <a:effectLst/>
                <a:latin typeface="Arial" panose="020B0604020202020204" pitchFamily="34" charset="0"/>
              </a:rPr>
              <a:t>, 102786.</a:t>
            </a:r>
            <a:endParaRPr lang="zh-CN" alt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Abstract</a:t>
            </a:r>
            <a:endParaRPr kumimoji="1" lang="zh-CN" altLang="en-US" sz="3600" dirty="0"/>
          </a:p>
        </p:txBody>
      </p:sp>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pic>
        <p:nvPicPr>
          <p:cNvPr id="2" name="图片 1"/>
          <p:cNvPicPr>
            <a:picLocks noChangeAspect="1"/>
          </p:cNvPicPr>
          <p:nvPr/>
        </p:nvPicPr>
        <p:blipFill>
          <a:blip r:embed="rId1"/>
          <a:stretch>
            <a:fillRect/>
          </a:stretch>
        </p:blipFill>
        <p:spPr>
          <a:xfrm>
            <a:off x="2349854" y="283030"/>
            <a:ext cx="7492292" cy="64252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a:t>
            </a:r>
            <a:endParaRPr kumimoji="1" lang="zh-CN" altLang="en-US" sz="3600" dirty="0"/>
          </a:p>
        </p:txBody>
      </p:sp>
      <p:pic>
        <p:nvPicPr>
          <p:cNvPr id="2" name="图片 1"/>
          <p:cNvPicPr>
            <a:picLocks noChangeAspect="1"/>
          </p:cNvPicPr>
          <p:nvPr/>
        </p:nvPicPr>
        <p:blipFill>
          <a:blip r:embed="rId1"/>
          <a:stretch>
            <a:fillRect/>
          </a:stretch>
        </p:blipFill>
        <p:spPr>
          <a:xfrm>
            <a:off x="1444813" y="1471231"/>
            <a:ext cx="9393360" cy="41792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a:t>
            </a:r>
            <a:endParaRPr kumimoji="1" lang="zh-CN" altLang="en-US" sz="36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89799" y="1160100"/>
            <a:ext cx="9812401" cy="50487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Contributions</a:t>
            </a:r>
            <a:endParaRPr kumimoji="1" lang="zh-CN" altLang="en-US" sz="3600" dirty="0"/>
          </a:p>
        </p:txBody>
      </p:sp>
      <p:pic>
        <p:nvPicPr>
          <p:cNvPr id="3" name="图片 2"/>
          <p:cNvPicPr>
            <a:picLocks noChangeAspect="1"/>
          </p:cNvPicPr>
          <p:nvPr/>
        </p:nvPicPr>
        <p:blipFill>
          <a:blip r:embed="rId1"/>
          <a:stretch>
            <a:fillRect/>
          </a:stretch>
        </p:blipFill>
        <p:spPr>
          <a:xfrm>
            <a:off x="1543615" y="957944"/>
            <a:ext cx="9016622" cy="1507899"/>
          </a:xfrm>
          <a:prstGeom prst="rect">
            <a:avLst/>
          </a:prstGeom>
        </p:spPr>
      </p:pic>
      <p:pic>
        <p:nvPicPr>
          <p:cNvPr id="9" name="图片 8"/>
          <p:cNvPicPr>
            <a:picLocks noChangeAspect="1"/>
          </p:cNvPicPr>
          <p:nvPr/>
        </p:nvPicPr>
        <p:blipFill rotWithShape="1">
          <a:blip r:embed="rId2"/>
          <a:srcRect b="14394"/>
          <a:stretch>
            <a:fillRect/>
          </a:stretch>
        </p:blipFill>
        <p:spPr>
          <a:xfrm>
            <a:off x="1580012" y="2465844"/>
            <a:ext cx="8980225" cy="36582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Contributions</a:t>
            </a:r>
            <a:endParaRPr kumimoji="1" lang="zh-CN" altLang="en-US" sz="3600" dirty="0"/>
          </a:p>
        </p:txBody>
      </p:sp>
      <p:pic>
        <p:nvPicPr>
          <p:cNvPr id="2" name="图片 1"/>
          <p:cNvPicPr>
            <a:picLocks noChangeAspect="1"/>
          </p:cNvPicPr>
          <p:nvPr/>
        </p:nvPicPr>
        <p:blipFill>
          <a:blip r:embed="rId1"/>
          <a:stretch>
            <a:fillRect/>
          </a:stretch>
        </p:blipFill>
        <p:spPr>
          <a:xfrm>
            <a:off x="1462984" y="957944"/>
            <a:ext cx="9266032" cy="3127286"/>
          </a:xfrm>
          <a:prstGeom prst="rect">
            <a:avLst/>
          </a:prstGeom>
        </p:spPr>
      </p:pic>
      <p:pic>
        <p:nvPicPr>
          <p:cNvPr id="5" name="图片 4"/>
          <p:cNvPicPr>
            <a:picLocks noChangeAspect="1"/>
          </p:cNvPicPr>
          <p:nvPr/>
        </p:nvPicPr>
        <p:blipFill>
          <a:blip r:embed="rId2"/>
          <a:stretch>
            <a:fillRect/>
          </a:stretch>
        </p:blipFill>
        <p:spPr>
          <a:xfrm>
            <a:off x="1462984" y="4150264"/>
            <a:ext cx="9218664" cy="1262504"/>
          </a:xfrm>
          <a:prstGeom prst="rect">
            <a:avLst/>
          </a:prstGeom>
        </p:spPr>
      </p:pic>
      <p:pic>
        <p:nvPicPr>
          <p:cNvPr id="6" name="图片 5"/>
          <p:cNvPicPr>
            <a:picLocks noChangeAspect="1"/>
          </p:cNvPicPr>
          <p:nvPr/>
        </p:nvPicPr>
        <p:blipFill>
          <a:blip r:embed="rId3"/>
          <a:stretch>
            <a:fillRect/>
          </a:stretch>
        </p:blipFill>
        <p:spPr>
          <a:xfrm>
            <a:off x="1462984" y="5412768"/>
            <a:ext cx="9266032" cy="9557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4506686"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Content</a:t>
            </a:r>
            <a:endParaRPr kumimoji="1" lang="zh-CN" altLang="en-US" sz="3600" dirty="0"/>
          </a:p>
        </p:txBody>
      </p:sp>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文本框 6"/>
          <p:cNvSpPr txBox="1"/>
          <p:nvPr/>
        </p:nvSpPr>
        <p:spPr>
          <a:xfrm>
            <a:off x="1680279" y="1416641"/>
            <a:ext cx="10123433" cy="3636010"/>
          </a:xfrm>
          <a:prstGeom prst="rect">
            <a:avLst/>
          </a:prstGeom>
          <a:noFill/>
        </p:spPr>
        <p:txBody>
          <a:bodyPr wrap="square" rtlCol="0">
            <a:spAutoFit/>
          </a:bodyPr>
          <a:lstStyle/>
          <a:p>
            <a:pPr marL="285750" indent="-285750">
              <a:lnSpc>
                <a:spcPct val="120000"/>
              </a:lnSpc>
              <a:buSzPct val="80000"/>
              <a:buFont typeface="Wingdings" panose="05000000000000000000" pitchFamily="2" charset="2"/>
              <a:buChar char="n"/>
            </a:pPr>
            <a:r>
              <a:rPr lang="en-US" altLang="zh-CN"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Recall to Group signatures and Ring signatures </a:t>
            </a:r>
            <a:endParaRPr lang="en-US" altLang="zh-CN"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800100" lvl="1" indent="-342900">
              <a:lnSpc>
                <a:spcPct val="120000"/>
              </a:lnSpc>
              <a:buFont typeface="Wingdings" panose="05000000000000000000" pitchFamily="2" charset="2"/>
              <a:buChar char="Ø"/>
            </a:pPr>
            <a:r>
              <a:rPr lang="en-US" altLang="zh-CN" sz="2400" dirty="0">
                <a:solidFill>
                  <a:schemeClr val="tx1"/>
                </a:solidFill>
                <a:latin typeface="Arial" panose="020B0604020202020204" pitchFamily="34" charset="0"/>
                <a:cs typeface="Arial" panose="020B0604020202020204" pitchFamily="34" charset="0"/>
                <a:sym typeface="Arial" panose="020B0604020202020204" pitchFamily="34" charset="0"/>
              </a:rPr>
              <a:t>Group signatures </a:t>
            </a:r>
            <a:endParaRPr lang="en-US" altLang="zh-CN" sz="2400" dirty="0">
              <a:solidFill>
                <a:schemeClr val="tx1"/>
              </a:solidFill>
              <a:latin typeface="Arial" panose="020B0604020202020204" pitchFamily="34" charset="0"/>
              <a:cs typeface="Arial" panose="020B0604020202020204" pitchFamily="34" charset="0"/>
              <a:sym typeface="Arial" panose="020B0604020202020204" pitchFamily="34" charset="0"/>
            </a:endParaRPr>
          </a:p>
          <a:p>
            <a:pPr marL="800100" lvl="1" indent="-342900">
              <a:lnSpc>
                <a:spcPct val="120000"/>
              </a:lnSpc>
              <a:buFont typeface="Wingdings" panose="05000000000000000000" pitchFamily="2" charset="2"/>
              <a:buChar char="Ø"/>
            </a:pPr>
            <a:r>
              <a:rPr lang="en-US" altLang="zh-CN" sz="2400" dirty="0">
                <a:solidFill>
                  <a:schemeClr val="tx1"/>
                </a:solidFill>
                <a:latin typeface="Arial" panose="020B0604020202020204" pitchFamily="34" charset="0"/>
                <a:cs typeface="Arial" panose="020B0604020202020204" pitchFamily="34" charset="0"/>
                <a:sym typeface="Arial" panose="020B0604020202020204" pitchFamily="34" charset="0"/>
              </a:rPr>
              <a:t>Ring signatures </a:t>
            </a:r>
            <a:endParaRPr lang="en-US" altLang="zh-CN" sz="2400" dirty="0">
              <a:solidFill>
                <a:schemeClr val="tx1"/>
              </a:solidFill>
              <a:latin typeface="Arial" panose="020B0604020202020204" pitchFamily="34" charset="0"/>
              <a:cs typeface="Arial" panose="020B0604020202020204" pitchFamily="34" charset="0"/>
              <a:sym typeface="Arial" panose="020B0604020202020204" pitchFamily="34" charset="0"/>
            </a:endParaRPr>
          </a:p>
          <a:p>
            <a:pPr marL="285750" indent="-285750">
              <a:lnSpc>
                <a:spcPct val="120000"/>
              </a:lnSpc>
              <a:buSzPct val="80000"/>
              <a:buFont typeface="Wingdings" panose="05000000000000000000" pitchFamily="2" charset="2"/>
              <a:buChar char="n"/>
            </a:pPr>
            <a:r>
              <a:rPr lang="en-US" altLang="zh-CN"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Abstract</a:t>
            </a:r>
            <a:endParaRPr lang="en-US" altLang="zh-CN"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285750" indent="-285750">
              <a:lnSpc>
                <a:spcPct val="120000"/>
              </a:lnSpc>
              <a:buSzPct val="80000"/>
              <a:buFont typeface="Wingdings" panose="05000000000000000000" pitchFamily="2" charset="2"/>
              <a:buChar char="n"/>
            </a:pPr>
            <a:r>
              <a:rPr lang="en-US" altLang="zh-CN" sz="2400" dirty="0">
                <a:solidFill>
                  <a:schemeClr val="tx1"/>
                </a:solidFill>
                <a:latin typeface="Arial" panose="020B0604020202020204" pitchFamily="34" charset="0"/>
                <a:cs typeface="Arial" panose="020B0604020202020204" pitchFamily="34" charset="0"/>
                <a:sym typeface="Arial" panose="020B0604020202020204" pitchFamily="34" charset="0"/>
              </a:rPr>
              <a:t>Introduction</a:t>
            </a:r>
            <a:endParaRPr lang="en-US" altLang="zh-CN"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800100" lvl="1" indent="-342900">
              <a:lnSpc>
                <a:spcPct val="120000"/>
              </a:lnSpc>
              <a:buFont typeface="Wingdings" panose="05000000000000000000" pitchFamily="2" charset="2"/>
              <a:buChar char="Ø"/>
            </a:pPr>
            <a:r>
              <a:rPr lang="en-US" altLang="zh-CN"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User-Controlled linkability</a:t>
            </a:r>
            <a:endParaRPr lang="en-US" altLang="zh-CN"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285750" indent="-285750">
              <a:lnSpc>
                <a:spcPct val="120000"/>
              </a:lnSpc>
              <a:buSzPct val="80000"/>
              <a:buFont typeface="Wingdings" panose="05000000000000000000" pitchFamily="2" charset="2"/>
              <a:buChar char="n"/>
            </a:pPr>
            <a:r>
              <a:rPr lang="en-US" altLang="zh-CN" sz="2400" dirty="0">
                <a:solidFill>
                  <a:schemeClr val="tx1"/>
                </a:solidFill>
                <a:latin typeface="Arial" panose="020B0604020202020204" pitchFamily="34" charset="0"/>
                <a:cs typeface="Arial" panose="020B0604020202020204" pitchFamily="34" charset="0"/>
                <a:sym typeface="Arial" panose="020B0604020202020204" pitchFamily="34" charset="0"/>
              </a:rPr>
              <a:t>Contribution</a:t>
            </a:r>
            <a:endParaRPr lang="en-US" altLang="zh-CN" sz="2400" dirty="0">
              <a:solidFill>
                <a:schemeClr val="tx1"/>
              </a:solidFill>
              <a:latin typeface="Arial" panose="020B0604020202020204" pitchFamily="34" charset="0"/>
              <a:cs typeface="Arial" panose="020B0604020202020204" pitchFamily="34" charset="0"/>
              <a:sym typeface="Arial" panose="020B0604020202020204" pitchFamily="34" charset="0"/>
            </a:endParaRPr>
          </a:p>
          <a:p>
            <a:pPr marL="285750" indent="-285750">
              <a:lnSpc>
                <a:spcPct val="120000"/>
              </a:lnSpc>
              <a:buSzPct val="80000"/>
              <a:buFont typeface="Wingdings" panose="05000000000000000000" pitchFamily="2" charset="2"/>
              <a:buChar char="n"/>
            </a:pPr>
            <a:r>
              <a:rPr lang="en-US" altLang="zh-CN"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Ring Signatures with User-Controlled </a:t>
            </a:r>
            <a:r>
              <a:rPr lang="en-US" altLang="zh-CN" sz="2400" dirty="0" err="1">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Linkability</a:t>
            </a:r>
            <a:endParaRPr lang="en-US" altLang="zh-CN" sz="2400" dirty="0" err="1">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p:cNvPicPr>
            <a:picLocks noChangeAspect="1"/>
          </p:cNvPicPr>
          <p:nvPr/>
        </p:nvPicPr>
        <p:blipFill>
          <a:blip r:embed="rId1"/>
          <a:stretch>
            <a:fillRect/>
          </a:stretch>
        </p:blipFill>
        <p:spPr>
          <a:xfrm>
            <a:off x="1405270" y="1063413"/>
            <a:ext cx="9378576" cy="3086266"/>
          </a:xfrm>
          <a:prstGeom prst="rect">
            <a:avLst/>
          </a:prstGeom>
        </p:spPr>
      </p:pic>
      <p:pic>
        <p:nvPicPr>
          <p:cNvPr id="5" name="图片 4"/>
          <p:cNvPicPr>
            <a:picLocks noChangeAspect="1"/>
          </p:cNvPicPr>
          <p:nvPr/>
        </p:nvPicPr>
        <p:blipFill>
          <a:blip r:embed="rId2"/>
          <a:stretch>
            <a:fillRect/>
          </a:stretch>
        </p:blipFill>
        <p:spPr>
          <a:xfrm>
            <a:off x="1447655" y="4149679"/>
            <a:ext cx="9380018" cy="259686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473827" y="1776115"/>
            <a:ext cx="11244345" cy="37243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962980" y="1301454"/>
            <a:ext cx="8266040" cy="4807103"/>
          </a:xfrm>
          <a:prstGeom prst="rect">
            <a:avLst/>
          </a:prstGeom>
        </p:spPr>
      </p:pic>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530824" y="1107039"/>
            <a:ext cx="9130352" cy="56306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819015" y="2004724"/>
            <a:ext cx="8910703" cy="933457"/>
          </a:xfrm>
          <a:prstGeom prst="rect">
            <a:avLst/>
          </a:prstGeom>
        </p:spPr>
      </p:pic>
      <p:pic>
        <p:nvPicPr>
          <p:cNvPr id="4" name="图片 3"/>
          <p:cNvPicPr>
            <a:picLocks noChangeAspect="1"/>
          </p:cNvPicPr>
          <p:nvPr/>
        </p:nvPicPr>
        <p:blipFill>
          <a:blip r:embed="rId2"/>
          <a:stretch>
            <a:fillRect/>
          </a:stretch>
        </p:blipFill>
        <p:spPr>
          <a:xfrm>
            <a:off x="1852352" y="2969269"/>
            <a:ext cx="8844027" cy="1200159"/>
          </a:xfrm>
          <a:prstGeom prst="rect">
            <a:avLst/>
          </a:prstGeom>
        </p:spPr>
      </p:pic>
      <p:pic>
        <p:nvPicPr>
          <p:cNvPr id="5" name="图片 4"/>
          <p:cNvPicPr>
            <a:picLocks noChangeAspect="1"/>
          </p:cNvPicPr>
          <p:nvPr/>
        </p:nvPicPr>
        <p:blipFill>
          <a:blip r:embed="rId3"/>
          <a:stretch>
            <a:fillRect/>
          </a:stretch>
        </p:blipFill>
        <p:spPr>
          <a:xfrm>
            <a:off x="1852352" y="4657651"/>
            <a:ext cx="8958328" cy="942982"/>
          </a:xfrm>
          <a:prstGeom prst="rect">
            <a:avLst/>
          </a:prstGeom>
        </p:spPr>
      </p:pic>
      <p:sp>
        <p:nvSpPr>
          <p:cNvPr id="7" name="文本框 6"/>
          <p:cNvSpPr txBox="1"/>
          <p:nvPr/>
        </p:nvSpPr>
        <p:spPr>
          <a:xfrm>
            <a:off x="1392072" y="1137951"/>
            <a:ext cx="6096000" cy="523220"/>
          </a:xfrm>
          <a:prstGeom prst="rect">
            <a:avLst/>
          </a:prstGeom>
          <a:noFill/>
        </p:spPr>
        <p:txBody>
          <a:bodyPr wrap="square">
            <a:spAutoFit/>
          </a:bodyPr>
          <a:lstStyle/>
          <a:p>
            <a:r>
              <a:rPr lang="zh-CN" altLang="en-US" sz="2800" dirty="0">
                <a:latin typeface="Times New Roman" panose="02020603050405020304" pitchFamily="18" charset="0"/>
                <a:cs typeface="Times New Roman" panose="02020603050405020304" pitchFamily="18" charset="0"/>
              </a:rPr>
              <a:t>Security Model</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p:cNvPicPr>
            <a:picLocks noChangeAspect="1"/>
          </p:cNvPicPr>
          <p:nvPr/>
        </p:nvPicPr>
        <p:blipFill>
          <a:blip r:embed="rId1"/>
          <a:stretch>
            <a:fillRect/>
          </a:stretch>
        </p:blipFill>
        <p:spPr>
          <a:xfrm>
            <a:off x="1457053" y="1268774"/>
            <a:ext cx="9029766" cy="3429025"/>
          </a:xfrm>
          <a:prstGeom prst="rect">
            <a:avLst/>
          </a:prstGeom>
        </p:spPr>
      </p:pic>
      <p:pic>
        <p:nvPicPr>
          <p:cNvPr id="5" name="图片 4"/>
          <p:cNvPicPr>
            <a:picLocks noChangeAspect="1"/>
          </p:cNvPicPr>
          <p:nvPr/>
        </p:nvPicPr>
        <p:blipFill>
          <a:blip r:embed="rId2"/>
          <a:stretch>
            <a:fillRect/>
          </a:stretch>
        </p:blipFill>
        <p:spPr>
          <a:xfrm>
            <a:off x="1509441" y="4903527"/>
            <a:ext cx="8924990" cy="105728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631123" y="2347850"/>
            <a:ext cx="8929753" cy="728668"/>
          </a:xfrm>
          <a:prstGeom prst="rect">
            <a:avLst/>
          </a:prstGeom>
        </p:spPr>
      </p:pic>
      <p:pic>
        <p:nvPicPr>
          <p:cNvPr id="6" name="图片 5"/>
          <p:cNvPicPr>
            <a:picLocks noChangeAspect="1"/>
          </p:cNvPicPr>
          <p:nvPr/>
        </p:nvPicPr>
        <p:blipFill>
          <a:blip r:embed="rId2"/>
          <a:stretch>
            <a:fillRect/>
          </a:stretch>
        </p:blipFill>
        <p:spPr>
          <a:xfrm>
            <a:off x="1664460" y="2970607"/>
            <a:ext cx="8863077" cy="215742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Anonymous Key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Randomisable</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Signature (AKRS)</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p:cNvPicPr>
            <a:picLocks noChangeAspect="1"/>
          </p:cNvPicPr>
          <p:nvPr/>
        </p:nvPicPr>
        <p:blipFill>
          <a:blip r:embed="rId1"/>
          <a:stretch>
            <a:fillRect/>
          </a:stretch>
        </p:blipFill>
        <p:spPr>
          <a:xfrm>
            <a:off x="1978467" y="1363297"/>
            <a:ext cx="8235066" cy="4928321"/>
          </a:xfrm>
          <a:prstGeom prst="rect">
            <a:avLst/>
          </a:prstGeom>
        </p:spPr>
      </p:pic>
      <p:sp>
        <p:nvSpPr>
          <p:cNvPr id="2" name="文本框 1"/>
          <p:cNvSpPr txBox="1"/>
          <p:nvPr/>
        </p:nvSpPr>
        <p:spPr>
          <a:xfrm>
            <a:off x="5448300" y="6274435"/>
            <a:ext cx="5506720" cy="583565"/>
          </a:xfrm>
          <a:prstGeom prst="rect">
            <a:avLst/>
          </a:prstGeom>
          <a:noFill/>
        </p:spPr>
        <p:txBody>
          <a:bodyPr wrap="square" rtlCol="0" anchor="t">
            <a:spAutoFit/>
          </a:bodyPr>
          <a:p>
            <a:r>
              <a:rPr lang="zh-CN" altLang="en-US" sz="1600">
                <a:solidFill>
                  <a:srgbClr val="C00000"/>
                </a:solidFill>
                <a:latin typeface="微软雅黑" panose="020B0503020204020204" pitchFamily="34" charset="-122"/>
                <a:ea typeface="微软雅黑" panose="020B0503020204020204" pitchFamily="34" charset="-122"/>
              </a:rPr>
              <a:t>we allow for several key pairs in the same equivalence class to be accumulated into one key pair.</a:t>
            </a:r>
            <a:endParaRPr lang="zh-CN" altLang="en-US" sz="160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Anonymous Key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Randomisable</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Signature (AKRS)</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83666" y="2254155"/>
            <a:ext cx="5505639" cy="1838705"/>
          </a:xfrm>
          <a:prstGeom prst="rect">
            <a:avLst/>
          </a:prstGeom>
        </p:spPr>
      </p:pic>
      <p:pic>
        <p:nvPicPr>
          <p:cNvPr id="5" name="图片 4"/>
          <p:cNvPicPr>
            <a:picLocks noChangeAspect="1"/>
          </p:cNvPicPr>
          <p:nvPr/>
        </p:nvPicPr>
        <p:blipFill rotWithShape="1">
          <a:blip r:embed="rId2"/>
          <a:srcRect b="68894"/>
          <a:stretch>
            <a:fillRect/>
          </a:stretch>
        </p:blipFill>
        <p:spPr>
          <a:xfrm>
            <a:off x="5921947" y="1997264"/>
            <a:ext cx="6078266" cy="1748393"/>
          </a:xfrm>
          <a:prstGeom prst="rect">
            <a:avLst/>
          </a:prstGeom>
        </p:spPr>
      </p:pic>
      <p:sp>
        <p:nvSpPr>
          <p:cNvPr id="6" name="矩形 5"/>
          <p:cNvSpPr/>
          <p:nvPr/>
        </p:nvSpPr>
        <p:spPr>
          <a:xfrm>
            <a:off x="1210359" y="2231410"/>
            <a:ext cx="1146412" cy="24566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30236" y="2968388"/>
            <a:ext cx="1362502" cy="24566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101400" y="4652900"/>
            <a:ext cx="5820547" cy="844432"/>
          </a:xfrm>
          <a:prstGeom prst="rect">
            <a:avLst/>
          </a:prstGeom>
        </p:spPr>
      </p:pic>
      <p:sp>
        <p:nvSpPr>
          <p:cNvPr id="9" name="矩形 8"/>
          <p:cNvSpPr/>
          <p:nvPr/>
        </p:nvSpPr>
        <p:spPr>
          <a:xfrm>
            <a:off x="1247282" y="4652900"/>
            <a:ext cx="4525515" cy="24566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6179666" y="4145418"/>
            <a:ext cx="5820547" cy="1219543"/>
          </a:xfrm>
          <a:prstGeom prst="rect">
            <a:avLst/>
          </a:prstGeom>
        </p:spPr>
      </p:pic>
      <p:sp>
        <p:nvSpPr>
          <p:cNvPr id="10" name="矩形 9"/>
          <p:cNvSpPr/>
          <p:nvPr/>
        </p:nvSpPr>
        <p:spPr>
          <a:xfrm>
            <a:off x="6637338" y="4218510"/>
            <a:ext cx="2143125" cy="2122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 y="283030"/>
            <a:ext cx="11900849"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AKRS Instantiations—Construction from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Schnorr</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Signatures</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304076" y="1583056"/>
            <a:ext cx="9973960" cy="42354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Group Signatures</a:t>
            </a:r>
            <a:endParaRPr kumimoji="1" lang="zh-CN" altLang="en-US" sz="3600" dirty="0"/>
          </a:p>
        </p:txBody>
      </p:sp>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pic>
        <p:nvPicPr>
          <p:cNvPr id="7" name="图片 6"/>
          <p:cNvPicPr>
            <a:picLocks noChangeAspect="1"/>
          </p:cNvPicPr>
          <p:nvPr/>
        </p:nvPicPr>
        <p:blipFill rotWithShape="1">
          <a:blip r:embed="rId1"/>
          <a:srcRect t="29508" b="2469"/>
          <a:stretch>
            <a:fillRect/>
          </a:stretch>
        </p:blipFill>
        <p:spPr>
          <a:xfrm>
            <a:off x="2192978" y="4381600"/>
            <a:ext cx="7799999" cy="244123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t="658" b="287"/>
          <a:stretch>
            <a:fillRect/>
          </a:stretch>
        </p:blipFill>
        <p:spPr>
          <a:xfrm>
            <a:off x="2273683" y="875210"/>
            <a:ext cx="7638587" cy="339500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 y="283030"/>
            <a:ext cx="11900849" cy="7800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AKRS Instantiations—Construction from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Schnorr</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Signatures</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p:cNvPicPr>
            <a:picLocks noChangeAspect="1"/>
          </p:cNvPicPr>
          <p:nvPr/>
        </p:nvPicPr>
        <p:blipFill>
          <a:blip r:embed="rId1"/>
          <a:stretch>
            <a:fillRect/>
          </a:stretch>
        </p:blipFill>
        <p:spPr>
          <a:xfrm>
            <a:off x="1872615" y="956310"/>
            <a:ext cx="8173085" cy="4945380"/>
          </a:xfrm>
          <a:prstGeom prst="rect">
            <a:avLst/>
          </a:prstGeom>
        </p:spPr>
      </p:pic>
      <p:pic>
        <p:nvPicPr>
          <p:cNvPr id="2" name="图片 1"/>
          <p:cNvPicPr>
            <a:picLocks noChangeAspect="1"/>
          </p:cNvPicPr>
          <p:nvPr/>
        </p:nvPicPr>
        <p:blipFill>
          <a:blip r:embed="rId2"/>
          <a:srcRect t="51751" b="1271"/>
          <a:stretch>
            <a:fillRect/>
          </a:stretch>
        </p:blipFill>
        <p:spPr>
          <a:xfrm>
            <a:off x="3529965" y="6107430"/>
            <a:ext cx="8150225" cy="687705"/>
          </a:xfrm>
          <a:prstGeom prst="rect">
            <a:avLst/>
          </a:prstGeom>
        </p:spPr>
      </p:pic>
      <p:sp>
        <p:nvSpPr>
          <p:cNvPr id="3" name="文本框 2"/>
          <p:cNvSpPr txBox="1"/>
          <p:nvPr/>
        </p:nvSpPr>
        <p:spPr>
          <a:xfrm>
            <a:off x="2175510" y="6274435"/>
            <a:ext cx="1322070" cy="337185"/>
          </a:xfrm>
          <a:prstGeom prst="rect">
            <a:avLst/>
          </a:prstGeom>
          <a:noFill/>
        </p:spPr>
        <p:txBody>
          <a:bodyPr wrap="square" rtlCol="0" anchor="t">
            <a:spAutoFit/>
          </a:bodyPr>
          <a:p>
            <a:r>
              <a:rPr lang="en-US" altLang="zh-CN" sz="1600">
                <a:solidFill>
                  <a:srgbClr val="C00000"/>
                </a:solidFill>
                <a:latin typeface="微软雅黑" panose="020B0503020204020204" pitchFamily="34" charset="-122"/>
                <a:ea typeface="微软雅黑" panose="020B0503020204020204" pitchFamily="34" charset="-122"/>
              </a:rPr>
              <a:t>DDH </a:t>
            </a:r>
            <a:r>
              <a:rPr lang="en-US" altLang="zh-CN" sz="1600">
                <a:solidFill>
                  <a:srgbClr val="C00000"/>
                </a:solidFill>
                <a:latin typeface="微软雅黑" panose="020B0503020204020204" pitchFamily="34" charset="-122"/>
                <a:ea typeface="微软雅黑" panose="020B0503020204020204" pitchFamily="34" charset="-122"/>
              </a:rPr>
              <a:t>tuples</a:t>
            </a:r>
            <a:endParaRPr lang="en-US" altLang="zh-CN" sz="160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 y="283030"/>
            <a:ext cx="11900849"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AKRS Instantiations—Construction from Lattice</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1146539" y="1528248"/>
            <a:ext cx="9686778" cy="467238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640151" y="2115664"/>
            <a:ext cx="10911697" cy="3047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171504" y="2303855"/>
            <a:ext cx="9748909" cy="1714513"/>
          </a:xfrm>
          <a:prstGeom prst="rect">
            <a:avLst/>
          </a:prstGeom>
        </p:spPr>
      </p:pic>
      <p:sp>
        <p:nvSpPr>
          <p:cNvPr id="3" name="文本框 2"/>
          <p:cNvSpPr txBox="1"/>
          <p:nvPr/>
        </p:nvSpPr>
        <p:spPr>
          <a:xfrm>
            <a:off x="773373" y="1596788"/>
            <a:ext cx="795070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构造一：</a:t>
            </a:r>
            <a:r>
              <a:rPr lang="en-US" altLang="zh-CN" sz="2400" dirty="0">
                <a:latin typeface="微软雅黑" panose="020B0503020204020204" pitchFamily="34" charset="-122"/>
                <a:ea typeface="微软雅黑" panose="020B0503020204020204" pitchFamily="34" charset="-122"/>
              </a:rPr>
              <a:t> RS with user controlled </a:t>
            </a:r>
            <a:r>
              <a:rPr lang="en-US" altLang="zh-CN" sz="2400" i="1" dirty="0">
                <a:latin typeface="微软雅黑" panose="020B0503020204020204" pitchFamily="34" charset="-122"/>
                <a:ea typeface="微软雅黑" panose="020B0503020204020204" pitchFamily="34" charset="-122"/>
              </a:rPr>
              <a:t>autonomous</a:t>
            </a:r>
            <a:r>
              <a:rPr lang="en-US" altLang="zh-CN" sz="2400" dirty="0">
                <a:latin typeface="微软雅黑" panose="020B0503020204020204" pitchFamily="34" charset="-122"/>
                <a:ea typeface="微软雅黑" panose="020B0503020204020204" pitchFamily="34" charset="-122"/>
              </a:rPr>
              <a:t> linking</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2699756" y="993089"/>
            <a:ext cx="6727041" cy="586491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文本框 1"/>
          <p:cNvSpPr txBox="1"/>
          <p:nvPr/>
        </p:nvSpPr>
        <p:spPr>
          <a:xfrm>
            <a:off x="795696" y="1291189"/>
            <a:ext cx="10668766" cy="511531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Signature unforgeability</a:t>
            </a:r>
            <a:r>
              <a:rPr lang="en-US" altLang="zh-CN" sz="2000" dirty="0">
                <a:latin typeface="Times New Roman" panose="02020603050405020304" pitchFamily="18" charset="0"/>
                <a:cs typeface="Times New Roman" panose="02020603050405020304" pitchFamily="18" charset="0"/>
              </a:rPr>
              <a:t>: included a standard ring signature to ensure that a non-member cannot sign on behalf of the ring.</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Signature non-</a:t>
            </a:r>
            <a:r>
              <a:rPr lang="en-US" altLang="zh-CN" sz="2000" b="1" dirty="0" err="1">
                <a:solidFill>
                  <a:srgbClr val="00B050"/>
                </a:solidFill>
                <a:latin typeface="Times New Roman" panose="02020603050405020304" pitchFamily="18" charset="0"/>
                <a:cs typeface="Times New Roman" panose="02020603050405020304" pitchFamily="18" charset="0"/>
              </a:rPr>
              <a:t>frameability</a:t>
            </a:r>
            <a:r>
              <a:rPr lang="en-US" altLang="zh-CN" sz="2000" b="1"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include an AKRS signature with respect to the pseudonym as the public key.</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Explicitly </a:t>
            </a:r>
            <a:r>
              <a:rPr lang="en-US" altLang="zh-CN" sz="2000" b="1" dirty="0" err="1">
                <a:solidFill>
                  <a:srgbClr val="00B050"/>
                </a:solidFill>
                <a:latin typeface="Times New Roman" panose="02020603050405020304" pitchFamily="18" charset="0"/>
                <a:cs typeface="Times New Roman" panose="02020603050405020304" pitchFamily="18" charset="0"/>
              </a:rPr>
              <a:t>linkability</a:t>
            </a:r>
            <a:r>
              <a:rPr lang="en-US" altLang="zh-CN" sz="2000" dirty="0">
                <a:latin typeface="Times New Roman" panose="02020603050405020304" pitchFamily="18" charset="0"/>
                <a:cs typeface="Times New Roman" panose="02020603050405020304" pitchFamily="18" charset="0"/>
              </a:rPr>
              <a:t>: we make use of the accumulation functionality from AKRS. A set of signatures that were all generated with the same linking secret contain pseudonyms that can be accumulated. This accumulated public key can be used to sign an AKRS signature, which will be the link proof.</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Link non-</a:t>
            </a:r>
            <a:r>
              <a:rPr lang="en-US" altLang="zh-CN" sz="2000" b="1" dirty="0" err="1">
                <a:solidFill>
                  <a:srgbClr val="00B050"/>
                </a:solidFill>
                <a:latin typeface="Times New Roman" panose="02020603050405020304" pitchFamily="18" charset="0"/>
                <a:cs typeface="Times New Roman" panose="02020603050405020304" pitchFamily="18" charset="0"/>
              </a:rPr>
              <a:t>frameability</a:t>
            </a:r>
            <a:r>
              <a:rPr lang="en-US" altLang="zh-CN" sz="2000" b="1" dirty="0">
                <a:solidFill>
                  <a:srgbClr val="00B050"/>
                </a:solidFill>
                <a:latin typeface="Times New Roman" panose="02020603050405020304" pitchFamily="18" charset="0"/>
                <a:cs typeface="Times New Roman" panose="02020603050405020304" pitchFamily="18" charset="0"/>
              </a:rPr>
              <a:t> and link unforgeability</a:t>
            </a:r>
            <a:r>
              <a:rPr lang="en-US" altLang="zh-CN" sz="2000" dirty="0">
                <a:solidFill>
                  <a:srgbClr val="00B050"/>
                </a:solidFill>
                <a:latin typeface="Times New Roman" panose="02020603050405020304" pitchFamily="18" charset="0"/>
                <a:cs typeface="Times New Roman" panose="02020603050405020304" pitchFamily="18" charset="0"/>
              </a:rPr>
              <a:t>:</a:t>
            </a:r>
            <a:r>
              <a:rPr lang="zh-CN" altLang="en-US" sz="2000" dirty="0">
                <a:solidFill>
                  <a:srgbClr val="00B05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accumulation soundness property and unforgeability of AKRS.</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Anonymity</a:t>
            </a:r>
            <a:r>
              <a:rPr lang="en-US" altLang="zh-CN" sz="2000" dirty="0">
                <a:latin typeface="Times New Roman" panose="02020603050405020304" pitchFamily="18" charset="0"/>
                <a:cs typeface="Times New Roman" panose="02020603050405020304" pitchFamily="18" charset="0"/>
              </a:rPr>
              <a:t>: the anonymity of standard ring signatures, and the class hiding property of the AKRS.</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652555" y="2286069"/>
            <a:ext cx="8886890" cy="657230"/>
          </a:xfrm>
          <a:prstGeom prst="rect">
            <a:avLst/>
          </a:prstGeom>
        </p:spPr>
      </p:pic>
      <p:pic>
        <p:nvPicPr>
          <p:cNvPr id="4" name="图片 3"/>
          <p:cNvPicPr>
            <a:picLocks noChangeAspect="1"/>
          </p:cNvPicPr>
          <p:nvPr/>
        </p:nvPicPr>
        <p:blipFill>
          <a:blip r:embed="rId2"/>
          <a:stretch>
            <a:fillRect/>
          </a:stretch>
        </p:blipFill>
        <p:spPr>
          <a:xfrm>
            <a:off x="1733518" y="2979937"/>
            <a:ext cx="8805927" cy="652467"/>
          </a:xfrm>
          <a:prstGeom prst="rect">
            <a:avLst/>
          </a:prstGeom>
        </p:spPr>
      </p:pic>
      <p:sp>
        <p:nvSpPr>
          <p:cNvPr id="7" name="文本框 6"/>
          <p:cNvSpPr txBox="1"/>
          <p:nvPr/>
        </p:nvSpPr>
        <p:spPr>
          <a:xfrm>
            <a:off x="773373" y="1596788"/>
            <a:ext cx="616878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构造二：</a:t>
            </a:r>
            <a:r>
              <a:rPr lang="en-US" altLang="zh-CN" sz="2400" dirty="0">
                <a:latin typeface="微软雅黑" panose="020B0503020204020204" pitchFamily="34" charset="-122"/>
                <a:ea typeface="微软雅黑" panose="020B0503020204020204" pitchFamily="34" charset="-122"/>
              </a:rPr>
              <a:t> RS with user controlled linking</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3" name="图片 2"/>
          <p:cNvPicPr>
            <a:picLocks noChangeAspect="1"/>
          </p:cNvPicPr>
          <p:nvPr/>
        </p:nvPicPr>
        <p:blipFill rotWithShape="1">
          <a:blip r:embed="rId1"/>
          <a:srcRect t="2317"/>
          <a:stretch>
            <a:fillRect/>
          </a:stretch>
        </p:blipFill>
        <p:spPr>
          <a:xfrm>
            <a:off x="2315589" y="903821"/>
            <a:ext cx="7660924" cy="587167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 y="283030"/>
            <a:ext cx="11027392"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Ring Signatures with User-Controlled </a:t>
            </a: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Linkability</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文本框 3"/>
          <p:cNvSpPr txBox="1"/>
          <p:nvPr/>
        </p:nvSpPr>
        <p:spPr>
          <a:xfrm>
            <a:off x="761617" y="1259024"/>
            <a:ext cx="10668766" cy="511531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Signature unforgeability and non-</a:t>
            </a:r>
            <a:r>
              <a:rPr lang="en-US" altLang="zh-CN" sz="2000" b="1" dirty="0" err="1">
                <a:solidFill>
                  <a:srgbClr val="00B050"/>
                </a:solidFill>
                <a:latin typeface="Times New Roman" panose="02020603050405020304" pitchFamily="18" charset="0"/>
                <a:cs typeface="Times New Roman" panose="02020603050405020304" pitchFamily="18" charset="0"/>
              </a:rPr>
              <a:t>frameability</a:t>
            </a:r>
            <a:r>
              <a:rPr lang="en-US" altLang="zh-CN" sz="2000" dirty="0">
                <a:latin typeface="Times New Roman" panose="02020603050405020304" pitchFamily="18" charset="0"/>
                <a:cs typeface="Times New Roman" panose="02020603050405020304" pitchFamily="18" charset="0"/>
              </a:rPr>
              <a:t>: additionally need to prove that the pseudonym was generated with a secret key corresponding to one of the public keys in the ring. —— a non-interactive zero-knowledge proof of knowledge that attests to this, which also fulfills the role of the ring signature.</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Explicitly </a:t>
            </a:r>
            <a:r>
              <a:rPr lang="en-US" altLang="zh-CN" sz="2000" b="1" dirty="0" err="1">
                <a:solidFill>
                  <a:srgbClr val="00B050"/>
                </a:solidFill>
                <a:latin typeface="Times New Roman" panose="02020603050405020304" pitchFamily="18" charset="0"/>
                <a:cs typeface="Times New Roman" panose="02020603050405020304" pitchFamily="18" charset="0"/>
              </a:rPr>
              <a:t>linkability</a:t>
            </a:r>
            <a:r>
              <a:rPr lang="en-US" altLang="zh-CN" sz="2000" dirty="0">
                <a:latin typeface="Times New Roman" panose="02020603050405020304" pitchFamily="18" charset="0"/>
                <a:cs typeface="Times New Roman" panose="02020603050405020304" pitchFamily="18" charset="0"/>
              </a:rPr>
              <a:t>: we make use of the accumulation functionality from AKRS. A set of signatures that were all generated with the same linking secret contain pseudonyms that can be accumulated. This accumulated public key can be used to sign an AKRS signature, which will be the link proof.</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Link non-</a:t>
            </a:r>
            <a:r>
              <a:rPr lang="en-US" altLang="zh-CN" sz="2000" b="1" dirty="0" err="1">
                <a:solidFill>
                  <a:srgbClr val="00B050"/>
                </a:solidFill>
                <a:latin typeface="Times New Roman" panose="02020603050405020304" pitchFamily="18" charset="0"/>
                <a:cs typeface="Times New Roman" panose="02020603050405020304" pitchFamily="18" charset="0"/>
              </a:rPr>
              <a:t>frameability</a:t>
            </a:r>
            <a:r>
              <a:rPr lang="en-US" altLang="zh-CN" sz="2000" b="1" dirty="0">
                <a:solidFill>
                  <a:srgbClr val="00B050"/>
                </a:solidFill>
                <a:latin typeface="Times New Roman" panose="02020603050405020304" pitchFamily="18" charset="0"/>
                <a:cs typeface="Times New Roman" panose="02020603050405020304" pitchFamily="18" charset="0"/>
              </a:rPr>
              <a:t> and link unforgeability</a:t>
            </a:r>
            <a:r>
              <a:rPr lang="en-US" altLang="zh-CN" sz="2000" dirty="0">
                <a:solidFill>
                  <a:srgbClr val="00B050"/>
                </a:solidFill>
                <a:latin typeface="Times New Roman" panose="02020603050405020304" pitchFamily="18" charset="0"/>
                <a:cs typeface="Times New Roman" panose="02020603050405020304" pitchFamily="18" charset="0"/>
              </a:rPr>
              <a:t>:</a:t>
            </a:r>
            <a:r>
              <a:rPr lang="zh-CN" altLang="en-US" sz="2000" dirty="0">
                <a:solidFill>
                  <a:srgbClr val="00B05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accumulation soundness property and unforgeability of AKRS.</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Anonymity</a:t>
            </a:r>
            <a:r>
              <a:rPr lang="en-US" altLang="zh-CN" sz="2000" dirty="0">
                <a:latin typeface="Times New Roman" panose="02020603050405020304" pitchFamily="18" charset="0"/>
                <a:cs typeface="Times New Roman" panose="02020603050405020304" pitchFamily="18" charset="0"/>
              </a:rPr>
              <a:t>: the class hiding property of the AKRS,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zero knowledge property of the NIZK.</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 y="283030"/>
            <a:ext cx="11900849" cy="780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Conclusions</a:t>
            </a:r>
            <a:endParaRPr lang="en-US" altLang="zh-CN" sz="36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454589" y="1237873"/>
            <a:ext cx="8991666" cy="49244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Group Signatures</a:t>
            </a:r>
            <a:endParaRPr kumimoji="1" lang="zh-CN" altLang="en-US" sz="3600" dirty="0"/>
          </a:p>
        </p:txBody>
      </p:sp>
      <p:pic>
        <p:nvPicPr>
          <p:cNvPr id="2" name="图片 1"/>
          <p:cNvPicPr>
            <a:picLocks noChangeAspect="1"/>
          </p:cNvPicPr>
          <p:nvPr/>
        </p:nvPicPr>
        <p:blipFill>
          <a:blip r:embed="rId1"/>
          <a:stretch>
            <a:fillRect/>
          </a:stretch>
        </p:blipFill>
        <p:spPr>
          <a:xfrm>
            <a:off x="533359" y="1142983"/>
            <a:ext cx="11125281" cy="2286017"/>
          </a:xfrm>
          <a:prstGeom prst="rect">
            <a:avLst/>
          </a:prstGeom>
        </p:spPr>
      </p:pic>
      <p:sp>
        <p:nvSpPr>
          <p:cNvPr id="3" name="左大括号 2"/>
          <p:cNvSpPr/>
          <p:nvPr/>
        </p:nvSpPr>
        <p:spPr>
          <a:xfrm>
            <a:off x="4594746" y="4258023"/>
            <a:ext cx="363941" cy="1379656"/>
          </a:xfrm>
          <a:prstGeom prst="leftBrace">
            <a:avLst>
              <a:gd name="adj1" fmla="val 54419"/>
              <a:gd name="adj2" fmla="val 50464"/>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5277135" y="4120750"/>
            <a:ext cx="2192740" cy="40011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opener</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入手</a:t>
            </a:r>
            <a:endPar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5313529" y="5345685"/>
            <a:ext cx="2156346" cy="40011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signer</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入手</a:t>
            </a:r>
            <a:endPar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7953" y="2505670"/>
            <a:ext cx="5056094" cy="707886"/>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THANK YOU!</a:t>
            </a:r>
            <a:endPar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3121891" y="3462147"/>
            <a:ext cx="6096000" cy="1107996"/>
          </a:xfrm>
          <a:prstGeom prst="rect">
            <a:avLst/>
          </a:prstGeom>
          <a:noFill/>
        </p:spPr>
        <p:txBody>
          <a:bodyPr wrap="square">
            <a:spAutoFit/>
          </a:bodyPr>
          <a:lstStyle/>
          <a:p>
            <a:pPr algn="ctr"/>
            <a:r>
              <a:rPr lang="zh-CN" altLang="en-US" sz="6600" b="1" dirty="0">
                <a:latin typeface="Times New Roman" panose="02020603050405020304" pitchFamily="18" charset="0"/>
                <a:cs typeface="Times New Roman" panose="02020603050405020304" pitchFamily="18" charset="0"/>
              </a:rPr>
              <a:t>Questions?</a:t>
            </a:r>
            <a:endParaRPr lang="zh-CN" altLang="en-US" sz="6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Group Signatures</a:t>
            </a:r>
            <a:endParaRPr kumimoji="1" lang="zh-CN" altLang="en-US" sz="3600" dirty="0"/>
          </a:p>
        </p:txBody>
      </p:sp>
      <p:sp>
        <p:nvSpPr>
          <p:cNvPr id="3" name="文本框 2"/>
          <p:cNvSpPr txBox="1"/>
          <p:nvPr/>
        </p:nvSpPr>
        <p:spPr>
          <a:xfrm>
            <a:off x="630072" y="1387522"/>
            <a:ext cx="11022842" cy="446276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In [HLC+11,HLC+13,SSU14,KTY04] group signatures with an authority who can test whether two signatures have the same signer </a:t>
            </a:r>
            <a:r>
              <a:rPr lang="en-US" altLang="zh-CN" sz="2400" dirty="0">
                <a:solidFill>
                  <a:srgbClr val="C00000"/>
                </a:solidFill>
                <a:latin typeface="Times New Roman" panose="02020603050405020304" pitchFamily="18" charset="0"/>
                <a:cs typeface="Times New Roman" panose="02020603050405020304" pitchFamily="18" charset="0"/>
              </a:rPr>
              <a:t>but cannot open signatures </a:t>
            </a:r>
            <a:r>
              <a:rPr lang="en-US" altLang="zh-CN" sz="2400" dirty="0">
                <a:latin typeface="Times New Roman" panose="02020603050405020304" pitchFamily="18" charset="0"/>
                <a:cs typeface="Times New Roman" panose="02020603050405020304" pitchFamily="18" charset="0"/>
              </a:rPr>
              <a:t>were introduced.</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Reference:</a:t>
            </a:r>
            <a:endParaRPr lang="en-US" altLang="zh-CN" sz="24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[HLC+11] Hwang, J.Y., Lee, S., Chung, B.-H., Cho, H. S., </a:t>
            </a:r>
            <a:r>
              <a:rPr lang="en-US" altLang="zh-CN" sz="2000" dirty="0" err="1">
                <a:latin typeface="Times New Roman" panose="02020603050405020304" pitchFamily="18" charset="0"/>
                <a:cs typeface="Times New Roman" panose="02020603050405020304" pitchFamily="18" charset="0"/>
              </a:rPr>
              <a:t>Nyang</a:t>
            </a:r>
            <a:r>
              <a:rPr lang="en-US" altLang="zh-CN" sz="2000" dirty="0">
                <a:latin typeface="Times New Roman" panose="02020603050405020304" pitchFamily="18" charset="0"/>
                <a:cs typeface="Times New Roman" panose="02020603050405020304" pitchFamily="18" charset="0"/>
              </a:rPr>
              <a:t>, D.: Short group signatures with controllable </a:t>
            </a:r>
            <a:r>
              <a:rPr lang="en-US" altLang="zh-CN" sz="2000" dirty="0" err="1">
                <a:latin typeface="Times New Roman" panose="02020603050405020304" pitchFamily="18" charset="0"/>
                <a:cs typeface="Times New Roman" panose="02020603050405020304" pitchFamily="18" charset="0"/>
              </a:rPr>
              <a:t>linkability</a:t>
            </a:r>
            <a:r>
              <a:rPr lang="en-US" altLang="zh-CN" sz="2000" dirty="0">
                <a:latin typeface="Times New Roman" panose="02020603050405020304" pitchFamily="18" charset="0"/>
                <a:cs typeface="Times New Roman" panose="02020603050405020304" pitchFamily="18" charset="0"/>
              </a:rPr>
              <a:t>. In: Workshop on Lightweight Security &amp; Privacy: (</a:t>
            </a:r>
            <a:r>
              <a:rPr lang="en-US" altLang="zh-CN" sz="2000" dirty="0" err="1">
                <a:latin typeface="Times New Roman" panose="02020603050405020304" pitchFamily="18" charset="0"/>
                <a:cs typeface="Times New Roman" panose="02020603050405020304" pitchFamily="18" charset="0"/>
              </a:rPr>
              <a:t>LightSec</a:t>
            </a:r>
            <a:r>
              <a:rPr lang="en-US" altLang="zh-CN" sz="2000" dirty="0">
                <a:latin typeface="Times New Roman" panose="02020603050405020304" pitchFamily="18" charset="0"/>
                <a:cs typeface="Times New Roman" panose="02020603050405020304" pitchFamily="18" charset="0"/>
              </a:rPr>
              <a:t>) (2011) </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[HLC+13] Hwang, J.Y., Lee, S., Chung, B.-H., Cho, H.S., </a:t>
            </a:r>
            <a:r>
              <a:rPr lang="en-US" altLang="zh-CN" sz="2000" dirty="0" err="1">
                <a:latin typeface="Times New Roman" panose="02020603050405020304" pitchFamily="18" charset="0"/>
                <a:cs typeface="Times New Roman" panose="02020603050405020304" pitchFamily="18" charset="0"/>
              </a:rPr>
              <a:t>Nyang</a:t>
            </a:r>
            <a:r>
              <a:rPr lang="en-US" altLang="zh-CN" sz="2000" dirty="0">
                <a:latin typeface="Times New Roman" panose="02020603050405020304" pitchFamily="18" charset="0"/>
                <a:cs typeface="Times New Roman" panose="02020603050405020304" pitchFamily="18" charset="0"/>
              </a:rPr>
              <a:t>, D.H.: Group signatures with controllable </a:t>
            </a:r>
            <a:r>
              <a:rPr lang="en-US" altLang="zh-CN" sz="2000" dirty="0" err="1">
                <a:latin typeface="Times New Roman" panose="02020603050405020304" pitchFamily="18" charset="0"/>
                <a:cs typeface="Times New Roman" panose="02020603050405020304" pitchFamily="18" charset="0"/>
              </a:rPr>
              <a:t>linkability</a:t>
            </a:r>
            <a:r>
              <a:rPr lang="en-US" altLang="zh-CN" sz="2000" dirty="0">
                <a:latin typeface="Times New Roman" panose="02020603050405020304" pitchFamily="18" charset="0"/>
                <a:cs typeface="Times New Roman" panose="02020603050405020304" pitchFamily="18" charset="0"/>
              </a:rPr>
              <a:t> for dynamic membership. Inf. Sci. 222, 761–778 (2013) </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[SSU14] </a:t>
            </a:r>
            <a:r>
              <a:rPr lang="en-US" altLang="zh-CN" sz="2000" dirty="0" err="1">
                <a:latin typeface="Times New Roman" panose="02020603050405020304" pitchFamily="18" charset="0"/>
                <a:cs typeface="Times New Roman" panose="02020603050405020304" pitchFamily="18" charset="0"/>
              </a:rPr>
              <a:t>Slamanig</a:t>
            </a:r>
            <a:r>
              <a:rPr lang="en-US" altLang="zh-CN" sz="2000" dirty="0">
                <a:latin typeface="Times New Roman" panose="02020603050405020304" pitchFamily="18" charset="0"/>
                <a:cs typeface="Times New Roman" panose="02020603050405020304" pitchFamily="18" charset="0"/>
              </a:rPr>
              <a:t>, D., </a:t>
            </a:r>
            <a:r>
              <a:rPr lang="en-US" altLang="zh-CN" sz="2000" dirty="0" err="1">
                <a:latin typeface="Times New Roman" panose="02020603050405020304" pitchFamily="18" charset="0"/>
                <a:cs typeface="Times New Roman" panose="02020603050405020304" pitchFamily="18" charset="0"/>
              </a:rPr>
              <a:t>Spreitzer</a:t>
            </a:r>
            <a:r>
              <a:rPr lang="en-US" altLang="zh-CN" sz="2000" dirty="0">
                <a:latin typeface="Times New Roman" panose="02020603050405020304" pitchFamily="18" charset="0"/>
                <a:cs typeface="Times New Roman" panose="02020603050405020304" pitchFamily="18" charset="0"/>
              </a:rPr>
              <a:t>, R., </a:t>
            </a:r>
            <a:r>
              <a:rPr lang="en-US" altLang="zh-CN" sz="2000" dirty="0" err="1">
                <a:latin typeface="Times New Roman" panose="02020603050405020304" pitchFamily="18" charset="0"/>
                <a:cs typeface="Times New Roman" panose="02020603050405020304" pitchFamily="18" charset="0"/>
              </a:rPr>
              <a:t>Unterluggauer</a:t>
            </a:r>
            <a:r>
              <a:rPr lang="en-US" altLang="zh-CN" sz="2000" dirty="0">
                <a:latin typeface="Times New Roman" panose="02020603050405020304" pitchFamily="18" charset="0"/>
                <a:cs typeface="Times New Roman" panose="02020603050405020304" pitchFamily="18" charset="0"/>
              </a:rPr>
              <a:t>, T.: Adding controllable </a:t>
            </a:r>
            <a:r>
              <a:rPr lang="en-US" altLang="zh-CN" sz="2000" dirty="0" err="1">
                <a:latin typeface="Times New Roman" panose="02020603050405020304" pitchFamily="18" charset="0"/>
                <a:cs typeface="Times New Roman" panose="02020603050405020304" pitchFamily="18" charset="0"/>
              </a:rPr>
              <a:t>linkability</a:t>
            </a:r>
            <a:r>
              <a:rPr lang="en-US" altLang="zh-CN" sz="2000" dirty="0">
                <a:latin typeface="Times New Roman" panose="02020603050405020304" pitchFamily="18" charset="0"/>
                <a:cs typeface="Times New Roman" panose="02020603050405020304" pitchFamily="18" charset="0"/>
              </a:rPr>
              <a:t> to pairing-based group signatures for free. ISC 2014.</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[KTY04] </a:t>
            </a:r>
            <a:r>
              <a:rPr lang="en-US" altLang="zh-CN" sz="2000" dirty="0" err="1">
                <a:latin typeface="Times New Roman" panose="02020603050405020304" pitchFamily="18" charset="0"/>
                <a:cs typeface="Times New Roman" panose="02020603050405020304" pitchFamily="18" charset="0"/>
              </a:rPr>
              <a:t>Kiayias</a:t>
            </a:r>
            <a:r>
              <a:rPr lang="en-US" altLang="zh-CN" sz="2000" dirty="0">
                <a:latin typeface="Times New Roman" panose="02020603050405020304" pitchFamily="18" charset="0"/>
                <a:cs typeface="Times New Roman" panose="02020603050405020304" pitchFamily="18" charset="0"/>
              </a:rPr>
              <a:t>, A., </a:t>
            </a:r>
            <a:r>
              <a:rPr lang="en-US" altLang="zh-CN" sz="2000" dirty="0" err="1">
                <a:latin typeface="Times New Roman" panose="02020603050405020304" pitchFamily="18" charset="0"/>
                <a:cs typeface="Times New Roman" panose="02020603050405020304" pitchFamily="18" charset="0"/>
              </a:rPr>
              <a:t>Tsiounis</a:t>
            </a:r>
            <a:r>
              <a:rPr lang="en-US" altLang="zh-CN" sz="2000" dirty="0">
                <a:latin typeface="Times New Roman" panose="02020603050405020304" pitchFamily="18" charset="0"/>
                <a:cs typeface="Times New Roman" panose="02020603050405020304" pitchFamily="18" charset="0"/>
              </a:rPr>
              <a:t>, Y., Yung, M.: Traceable signatures. EUROCRYPT 2004. </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Group Signatures</a:t>
            </a:r>
            <a:endParaRPr kumimoji="1" lang="zh-CN" altLang="en-US" sz="3600" dirty="0"/>
          </a:p>
        </p:txBody>
      </p:sp>
      <p:sp>
        <p:nvSpPr>
          <p:cNvPr id="3" name="文本框 2"/>
          <p:cNvSpPr txBox="1"/>
          <p:nvPr/>
        </p:nvSpPr>
        <p:spPr>
          <a:xfrm>
            <a:off x="630072" y="1387522"/>
            <a:ext cx="11022842" cy="440120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Group signatures with message-</a:t>
            </a:r>
            <a:r>
              <a:rPr lang="en-US" altLang="zh-CN" sz="2400" dirty="0" err="1">
                <a:latin typeface="Times New Roman" panose="02020603050405020304" pitchFamily="18" charset="0"/>
                <a:cs typeface="Times New Roman" panose="02020603050405020304" pitchFamily="18" charset="0"/>
              </a:rPr>
              <a:t>dependant</a:t>
            </a:r>
            <a:r>
              <a:rPr lang="en-US" altLang="zh-CN" sz="2400" dirty="0">
                <a:latin typeface="Times New Roman" panose="02020603050405020304" pitchFamily="18" charset="0"/>
                <a:cs typeface="Times New Roman" panose="02020603050405020304" pitchFamily="18" charset="0"/>
              </a:rPr>
              <a:t> opening [SEH+12,OSEH13, LJ14,LMN16] introduce an additional entity, </a:t>
            </a:r>
            <a:r>
              <a:rPr lang="en-US" altLang="zh-CN" sz="2400" dirty="0">
                <a:solidFill>
                  <a:srgbClr val="C00000"/>
                </a:solidFill>
                <a:latin typeface="Times New Roman" panose="02020603050405020304" pitchFamily="18" charset="0"/>
                <a:cs typeface="Times New Roman" panose="02020603050405020304" pitchFamily="18" charset="0"/>
              </a:rPr>
              <a:t>the admitter, who can specify messages such that the corresponding signatures can be opened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Reference:</a:t>
            </a:r>
            <a:endParaRPr lang="en-US" altLang="zh-CN" sz="24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[SEH+12] Sakai, Y., </a:t>
            </a:r>
            <a:r>
              <a:rPr lang="en-US" altLang="zh-CN" sz="2000" dirty="0" err="1">
                <a:latin typeface="Times New Roman" panose="02020603050405020304" pitchFamily="18" charset="0"/>
                <a:cs typeface="Times New Roman" panose="02020603050405020304" pitchFamily="18" charset="0"/>
              </a:rPr>
              <a:t>Emura</a:t>
            </a:r>
            <a:r>
              <a:rPr lang="en-US" altLang="zh-CN" sz="2000" dirty="0">
                <a:latin typeface="Times New Roman" panose="02020603050405020304" pitchFamily="18" charset="0"/>
                <a:cs typeface="Times New Roman" panose="02020603050405020304" pitchFamily="18" charset="0"/>
              </a:rPr>
              <a:t>, K., Hanaoka, G., Kawai, Y., Matsuda, T., </a:t>
            </a:r>
            <a:r>
              <a:rPr lang="en-US" altLang="zh-CN" sz="2000" dirty="0" err="1">
                <a:latin typeface="Times New Roman" panose="02020603050405020304" pitchFamily="18" charset="0"/>
                <a:cs typeface="Times New Roman" panose="02020603050405020304" pitchFamily="18" charset="0"/>
              </a:rPr>
              <a:t>Omote</a:t>
            </a:r>
            <a:r>
              <a:rPr lang="en-US" altLang="zh-CN" sz="2000" dirty="0">
                <a:latin typeface="Times New Roman" panose="02020603050405020304" pitchFamily="18" charset="0"/>
                <a:cs typeface="Times New Roman" panose="02020603050405020304" pitchFamily="18" charset="0"/>
              </a:rPr>
              <a:t>, K.: Group signatures with message-dependent opening. In: Abdalla, M., Lange, T. (eds.) Pairing 2012.</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[OSEH13] Ohara, K., Sakai, Y., </a:t>
            </a:r>
            <a:r>
              <a:rPr lang="en-US" altLang="zh-CN" sz="2000" dirty="0" err="1">
                <a:latin typeface="Times New Roman" panose="02020603050405020304" pitchFamily="18" charset="0"/>
                <a:cs typeface="Times New Roman" panose="02020603050405020304" pitchFamily="18" charset="0"/>
              </a:rPr>
              <a:t>Emura</a:t>
            </a:r>
            <a:r>
              <a:rPr lang="en-US" altLang="zh-CN" sz="2000" dirty="0">
                <a:latin typeface="Times New Roman" panose="02020603050405020304" pitchFamily="18" charset="0"/>
                <a:cs typeface="Times New Roman" panose="02020603050405020304" pitchFamily="18" charset="0"/>
              </a:rPr>
              <a:t>, K., Hanaoka, G.: A group signature scheme with unbounded message-dependent opening. In: ASIA-CCS (2013)</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[LJ14] </a:t>
            </a:r>
            <a:r>
              <a:rPr lang="en-US" altLang="zh-CN" sz="2000" dirty="0" err="1">
                <a:latin typeface="Times New Roman" panose="02020603050405020304" pitchFamily="18" charset="0"/>
                <a:cs typeface="Times New Roman" panose="02020603050405020304" pitchFamily="18" charset="0"/>
              </a:rPr>
              <a:t>Libert</a:t>
            </a:r>
            <a:r>
              <a:rPr lang="en-US" altLang="zh-CN" sz="2000" dirty="0">
                <a:latin typeface="Times New Roman" panose="02020603050405020304" pitchFamily="18" charset="0"/>
                <a:cs typeface="Times New Roman" panose="02020603050405020304" pitchFamily="18" charset="0"/>
              </a:rPr>
              <a:t>, B., </a:t>
            </a:r>
            <a:r>
              <a:rPr lang="en-US" altLang="zh-CN" sz="2000" dirty="0" err="1">
                <a:latin typeface="Times New Roman" panose="02020603050405020304" pitchFamily="18" charset="0"/>
                <a:cs typeface="Times New Roman" panose="02020603050405020304" pitchFamily="18" charset="0"/>
              </a:rPr>
              <a:t>Joye</a:t>
            </a:r>
            <a:r>
              <a:rPr lang="en-US" altLang="zh-CN" sz="2000" dirty="0">
                <a:latin typeface="Times New Roman" panose="02020603050405020304" pitchFamily="18" charset="0"/>
                <a:cs typeface="Times New Roman" panose="02020603050405020304" pitchFamily="18" charset="0"/>
              </a:rPr>
              <a:t>, M.: Group signatures with message-dependent opening in the standard model. In: </a:t>
            </a:r>
            <a:r>
              <a:rPr lang="en-US" altLang="zh-CN" sz="2000" dirty="0" err="1">
                <a:latin typeface="Times New Roman" panose="02020603050405020304" pitchFamily="18" charset="0"/>
                <a:cs typeface="Times New Roman" panose="02020603050405020304" pitchFamily="18" charset="0"/>
              </a:rPr>
              <a:t>Benaloh</a:t>
            </a:r>
            <a:r>
              <a:rPr lang="en-US" altLang="zh-CN" sz="2000" dirty="0">
                <a:latin typeface="Times New Roman" panose="02020603050405020304" pitchFamily="18" charset="0"/>
                <a:cs typeface="Times New Roman" panose="02020603050405020304" pitchFamily="18" charset="0"/>
              </a:rPr>
              <a:t>, J. (ed.) CT-RSA 2014.</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[LMN16] </a:t>
            </a:r>
            <a:r>
              <a:rPr lang="en-US" altLang="zh-CN" sz="2000" dirty="0" err="1">
                <a:latin typeface="Times New Roman" panose="02020603050405020304" pitchFamily="18" charset="0"/>
                <a:cs typeface="Times New Roman" panose="02020603050405020304" pitchFamily="18" charset="0"/>
              </a:rPr>
              <a:t>Libert</a:t>
            </a:r>
            <a:r>
              <a:rPr lang="en-US" altLang="zh-CN" sz="2000" dirty="0">
                <a:latin typeface="Times New Roman" panose="02020603050405020304" pitchFamily="18" charset="0"/>
                <a:cs typeface="Times New Roman" panose="02020603050405020304" pitchFamily="18" charset="0"/>
              </a:rPr>
              <a:t>, B., </a:t>
            </a:r>
            <a:r>
              <a:rPr lang="en-US" altLang="zh-CN" sz="2000" dirty="0" err="1">
                <a:latin typeface="Times New Roman" panose="02020603050405020304" pitchFamily="18" charset="0"/>
                <a:cs typeface="Times New Roman" panose="02020603050405020304" pitchFamily="18" charset="0"/>
              </a:rPr>
              <a:t>Mouhartem</a:t>
            </a:r>
            <a:r>
              <a:rPr lang="en-US" altLang="zh-CN" sz="2000" dirty="0">
                <a:latin typeface="Times New Roman" panose="02020603050405020304" pitchFamily="18" charset="0"/>
                <a:cs typeface="Times New Roman" panose="02020603050405020304" pitchFamily="18" charset="0"/>
              </a:rPr>
              <a:t>, F., Nguyen, K.: A lattice-based group signature scheme with message-dependent opening. In: </a:t>
            </a:r>
            <a:r>
              <a:rPr lang="en-US" altLang="zh-CN" sz="2000" dirty="0" err="1">
                <a:latin typeface="Times New Roman" panose="02020603050405020304" pitchFamily="18" charset="0"/>
                <a:cs typeface="Times New Roman" panose="02020603050405020304" pitchFamily="18" charset="0"/>
              </a:rPr>
              <a:t>Manulis</a:t>
            </a:r>
            <a:r>
              <a:rPr lang="en-US" altLang="zh-CN" sz="2000" dirty="0">
                <a:latin typeface="Times New Roman" panose="02020603050405020304" pitchFamily="18" charset="0"/>
                <a:cs typeface="Times New Roman" panose="02020603050405020304" pitchFamily="18" charset="0"/>
              </a:rPr>
              <a:t>, M., Sadeghi, A.-R., Schneider, S. (eds.) ACNS 2016.</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Group Signatures</a:t>
            </a:r>
            <a:endParaRPr kumimoji="1" lang="zh-CN" altLang="en-US" sz="3600" dirty="0"/>
          </a:p>
        </p:txBody>
      </p:sp>
      <p:sp>
        <p:nvSpPr>
          <p:cNvPr id="3" name="文本框 2"/>
          <p:cNvSpPr txBox="1"/>
          <p:nvPr/>
        </p:nvSpPr>
        <p:spPr>
          <a:xfrm>
            <a:off x="630072" y="1387522"/>
            <a:ext cx="11022842" cy="5262979"/>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In [GL19,FGL21], group signatures are originally </a:t>
            </a:r>
            <a:r>
              <a:rPr lang="en-US" altLang="zh-CN" sz="2400" dirty="0" err="1">
                <a:latin typeface="Times New Roman" panose="02020603050405020304" pitchFamily="18" charset="0"/>
                <a:cs typeface="Times New Roman" panose="02020603050405020304" pitchFamily="18" charset="0"/>
              </a:rPr>
              <a:t>unlinkable</a:t>
            </a:r>
            <a:r>
              <a:rPr lang="en-US" altLang="zh-CN" sz="2400" dirty="0">
                <a:latin typeface="Times New Roman" panose="02020603050405020304" pitchFamily="18" charset="0"/>
                <a:cs typeface="Times New Roman" panose="02020603050405020304" pitchFamily="18" charset="0"/>
              </a:rPr>
              <a:t>, but </a:t>
            </a:r>
            <a:r>
              <a:rPr lang="en-US" altLang="zh-CN" sz="2400" dirty="0">
                <a:solidFill>
                  <a:srgbClr val="C00000"/>
                </a:solidFill>
                <a:latin typeface="Times New Roman" panose="02020603050405020304" pitchFamily="18" charset="0"/>
                <a:cs typeface="Times New Roman" panose="02020603050405020304" pitchFamily="18" charset="0"/>
              </a:rPr>
              <a:t>later on can be converted to linkable signatures</a:t>
            </a:r>
            <a:r>
              <a:rPr lang="en-US" altLang="zh-CN" sz="2400" dirty="0">
                <a:latin typeface="Times New Roman" panose="02020603050405020304" pitchFamily="18" charset="0"/>
                <a:cs typeface="Times New Roman" panose="02020603050405020304" pitchFamily="18" charset="0"/>
              </a:rPr>
              <a:t> by an oblivious “converter”.</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Reference:</a:t>
            </a:r>
            <a:endParaRPr lang="en-US" altLang="zh-CN" sz="24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[GL19] </a:t>
            </a:r>
            <a:r>
              <a:rPr lang="en-US" altLang="zh-CN" sz="2000" dirty="0" err="1">
                <a:latin typeface="Times New Roman" panose="02020603050405020304" pitchFamily="18" charset="0"/>
                <a:cs typeface="Times New Roman" panose="02020603050405020304" pitchFamily="18" charset="0"/>
              </a:rPr>
              <a:t>Garms</a:t>
            </a:r>
            <a:r>
              <a:rPr lang="en-US" altLang="zh-CN" sz="2000" dirty="0">
                <a:latin typeface="Times New Roman" panose="02020603050405020304" pitchFamily="18" charset="0"/>
                <a:cs typeface="Times New Roman" panose="02020603050405020304" pitchFamily="18" charset="0"/>
              </a:rPr>
              <a:t>, L., Lehmann, A.: Group signatures with selective </a:t>
            </a:r>
            <a:r>
              <a:rPr lang="en-US" altLang="zh-CN" sz="2000" dirty="0" err="1">
                <a:latin typeface="Times New Roman" panose="02020603050405020304" pitchFamily="18" charset="0"/>
                <a:cs typeface="Times New Roman" panose="02020603050405020304" pitchFamily="18" charset="0"/>
              </a:rPr>
              <a:t>linkability</a:t>
            </a:r>
            <a:r>
              <a:rPr lang="en-US" altLang="zh-CN" sz="2000" dirty="0">
                <a:latin typeface="Times New Roman" panose="02020603050405020304" pitchFamily="18" charset="0"/>
                <a:cs typeface="Times New Roman" panose="02020603050405020304" pitchFamily="18" charset="0"/>
              </a:rPr>
              <a:t>. In: PKC (2019)</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[FGL21] Fraser, A., </a:t>
            </a:r>
            <a:r>
              <a:rPr lang="en-US" altLang="zh-CN" sz="2000" dirty="0" err="1">
                <a:latin typeface="Times New Roman" panose="02020603050405020304" pitchFamily="18" charset="0"/>
                <a:cs typeface="Times New Roman" panose="02020603050405020304" pitchFamily="18" charset="0"/>
              </a:rPr>
              <a:t>Garms</a:t>
            </a:r>
            <a:r>
              <a:rPr lang="en-US" altLang="zh-CN" sz="2000" dirty="0">
                <a:latin typeface="Times New Roman" panose="02020603050405020304" pitchFamily="18" charset="0"/>
                <a:cs typeface="Times New Roman" panose="02020603050405020304" pitchFamily="18" charset="0"/>
              </a:rPr>
              <a:t>, L., Lehmann, A.: Selectively linkable group signatures stronger security and preserved verifiability. CANS 2021. </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Group signatures with certified limited opening [ZWC19] introduce </a:t>
            </a:r>
            <a:r>
              <a:rPr lang="en-US" altLang="zh-CN" sz="2400" dirty="0">
                <a:solidFill>
                  <a:srgbClr val="C00000"/>
                </a:solidFill>
                <a:latin typeface="Times New Roman" panose="02020603050405020304" pitchFamily="18" charset="0"/>
                <a:cs typeface="Times New Roman" panose="02020603050405020304" pitchFamily="18" charset="0"/>
              </a:rPr>
              <a:t>a certifier</a:t>
            </a:r>
            <a:r>
              <a:rPr lang="en-US" altLang="zh-CN" sz="2400" dirty="0">
                <a:latin typeface="Times New Roman" panose="02020603050405020304" pitchFamily="18" charset="0"/>
                <a:cs typeface="Times New Roman" panose="02020603050405020304" pitchFamily="18" charset="0"/>
              </a:rPr>
              <a:t>, instead of an admitter, </a:t>
            </a:r>
            <a:r>
              <a:rPr lang="en-US" altLang="zh-CN" sz="2400" dirty="0">
                <a:solidFill>
                  <a:srgbClr val="C00000"/>
                </a:solidFill>
                <a:latin typeface="Times New Roman" panose="02020603050405020304" pitchFamily="18" charset="0"/>
                <a:cs typeface="Times New Roman" panose="02020603050405020304" pitchFamily="18" charset="0"/>
              </a:rPr>
              <a:t>who can certify a particular opener to allow them to open signatures on messages within a particular context.</a:t>
            </a:r>
            <a:endParaRPr lang="en-US" altLang="zh-CN" sz="2400" dirty="0">
              <a:solidFill>
                <a:srgbClr val="C00000"/>
              </a:solidFill>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Reference:</a:t>
            </a:r>
            <a:endParaRPr lang="en-US" altLang="zh-CN" sz="24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[ZWC19] Zhang, T., Wu, H., Chow, S.S.M.: Structure-preserving certificateless encryption and its application. In: Matsui, M. (ed.) CT-RSA 2019.</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Group Signatures</a:t>
            </a:r>
            <a:endParaRPr kumimoji="1" lang="zh-CN" altLang="en-US" sz="3600" dirty="0"/>
          </a:p>
        </p:txBody>
      </p:sp>
      <p:sp>
        <p:nvSpPr>
          <p:cNvPr id="3" name="文本框 2"/>
          <p:cNvSpPr txBox="1"/>
          <p:nvPr/>
        </p:nvSpPr>
        <p:spPr>
          <a:xfrm>
            <a:off x="630072" y="1387522"/>
            <a:ext cx="11022842" cy="4832092"/>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Another line of work [BCC04,BFG+13,CDL16b,CDL16a] considers scenarios where a so-powerful authority is undesirable, and </a:t>
            </a:r>
            <a:r>
              <a:rPr lang="en-US" altLang="zh-CN" sz="2400" dirty="0">
                <a:solidFill>
                  <a:srgbClr val="C00000"/>
                </a:solidFill>
                <a:latin typeface="Times New Roman" panose="02020603050405020304" pitchFamily="18" charset="0"/>
                <a:cs typeface="Times New Roman" panose="02020603050405020304" pitchFamily="18" charset="0"/>
              </a:rPr>
              <a:t>achieves </a:t>
            </a:r>
            <a:r>
              <a:rPr lang="en-US" altLang="zh-CN" sz="2400" dirty="0" err="1">
                <a:solidFill>
                  <a:srgbClr val="C00000"/>
                </a:solidFill>
                <a:latin typeface="Times New Roman" panose="02020603050405020304" pitchFamily="18" charset="0"/>
                <a:cs typeface="Times New Roman" panose="02020603050405020304" pitchFamily="18" charset="0"/>
              </a:rPr>
              <a:t>linkability</a:t>
            </a:r>
            <a:r>
              <a:rPr lang="en-US" altLang="zh-CN" sz="2400" dirty="0">
                <a:solidFill>
                  <a:srgbClr val="C00000"/>
                </a:solidFill>
                <a:latin typeface="Times New Roman" panose="02020603050405020304" pitchFamily="18" charset="0"/>
                <a:cs typeface="Times New Roman" panose="02020603050405020304" pitchFamily="18" charset="0"/>
              </a:rPr>
              <a:t> by including a one-way function of the signing key and a “scope” chosen by the signer</a:t>
            </a:r>
            <a:r>
              <a:rPr lang="en-US" altLang="zh-CN" sz="2400" dirty="0">
                <a:latin typeface="Times New Roman" panose="02020603050405020304" pitchFamily="18" charset="0"/>
                <a:cs typeface="Times New Roman" panose="02020603050405020304" pitchFamily="18" charset="0"/>
              </a:rPr>
              <a:t>—also known as “</a:t>
            </a:r>
            <a:r>
              <a:rPr lang="en-US" altLang="zh-CN" sz="2400" dirty="0">
                <a:solidFill>
                  <a:srgbClr val="C00000"/>
                </a:solidFill>
                <a:latin typeface="Times New Roman" panose="02020603050405020304" pitchFamily="18" charset="0"/>
                <a:cs typeface="Times New Roman" panose="02020603050405020304" pitchFamily="18" charset="0"/>
              </a:rPr>
              <a:t>pseudonym</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C00000"/>
                </a:solidFill>
                <a:latin typeface="Times New Roman" panose="02020603050405020304" pitchFamily="18" charset="0"/>
                <a:cs typeface="Times New Roman" panose="02020603050405020304" pitchFamily="18" charset="0"/>
              </a:rPr>
              <a:t>in each signature</a:t>
            </a:r>
            <a:r>
              <a:rPr lang="en-US" altLang="zh-CN" sz="2400" dirty="0">
                <a:latin typeface="Times New Roman" panose="02020603050405020304" pitchFamily="18" charset="0"/>
                <a:cs typeface="Times New Roman" panose="02020603050405020304" pitchFamily="18" charset="0"/>
              </a:rPr>
              <a:t>, so that two signatures with the same pseudonym can be trivially linked.</a:t>
            </a: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Reference:</a:t>
            </a:r>
            <a:endParaRPr lang="en-US" altLang="zh-CN" sz="24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[BCC04] Brickell, E.F., </a:t>
            </a:r>
            <a:r>
              <a:rPr lang="en-US" altLang="zh-CN" sz="2000" dirty="0" err="1">
                <a:latin typeface="Times New Roman" panose="02020603050405020304" pitchFamily="18" charset="0"/>
                <a:cs typeface="Times New Roman" panose="02020603050405020304" pitchFamily="18" charset="0"/>
              </a:rPr>
              <a:t>Camenisch</a:t>
            </a:r>
            <a:r>
              <a:rPr lang="en-US" altLang="zh-CN" sz="2000" dirty="0">
                <a:latin typeface="Times New Roman" panose="02020603050405020304" pitchFamily="18" charset="0"/>
                <a:cs typeface="Times New Roman" panose="02020603050405020304" pitchFamily="18" charset="0"/>
              </a:rPr>
              <a:t>, J., Chen, L.: Direct anonymous attestation. In: ACM CCS (2004)</a:t>
            </a:r>
            <a:endParaRPr lang="en-US" altLang="zh-CN" sz="24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[BFG+13] Bernhard, D., </a:t>
            </a:r>
            <a:r>
              <a:rPr lang="en-US" altLang="zh-CN" sz="2000" dirty="0" err="1">
                <a:latin typeface="Times New Roman" panose="02020603050405020304" pitchFamily="18" charset="0"/>
                <a:cs typeface="Times New Roman" panose="02020603050405020304" pitchFamily="18" charset="0"/>
              </a:rPr>
              <a:t>Fuchsbauer</a:t>
            </a:r>
            <a:r>
              <a:rPr lang="en-US" altLang="zh-CN" sz="2000" dirty="0">
                <a:latin typeface="Times New Roman" panose="02020603050405020304" pitchFamily="18" charset="0"/>
                <a:cs typeface="Times New Roman" panose="02020603050405020304" pitchFamily="18" charset="0"/>
              </a:rPr>
              <a:t>, G., </a:t>
            </a:r>
            <a:r>
              <a:rPr lang="en-US" altLang="zh-CN" sz="2000" dirty="0" err="1">
                <a:latin typeface="Times New Roman" panose="02020603050405020304" pitchFamily="18" charset="0"/>
                <a:cs typeface="Times New Roman" panose="02020603050405020304" pitchFamily="18" charset="0"/>
              </a:rPr>
              <a:t>Ghadafi</a:t>
            </a:r>
            <a:r>
              <a:rPr lang="en-US" altLang="zh-CN" sz="2000" dirty="0">
                <a:latin typeface="Times New Roman" panose="02020603050405020304" pitchFamily="18" charset="0"/>
                <a:cs typeface="Times New Roman" panose="02020603050405020304" pitchFamily="18" charset="0"/>
              </a:rPr>
              <a:t>, E., Smart, N.P., </a:t>
            </a:r>
            <a:r>
              <a:rPr lang="en-US" altLang="zh-CN" sz="2000" dirty="0" err="1">
                <a:latin typeface="Times New Roman" panose="02020603050405020304" pitchFamily="18" charset="0"/>
                <a:cs typeface="Times New Roman" panose="02020603050405020304" pitchFamily="18" charset="0"/>
              </a:rPr>
              <a:t>Warinschi</a:t>
            </a:r>
            <a:r>
              <a:rPr lang="en-US" altLang="zh-CN" sz="2000" dirty="0">
                <a:latin typeface="Times New Roman" panose="02020603050405020304" pitchFamily="18" charset="0"/>
                <a:cs typeface="Times New Roman" panose="02020603050405020304" pitchFamily="18" charset="0"/>
              </a:rPr>
              <a:t>, B.: Anonymous attestation with user-controlled </a:t>
            </a:r>
            <a:r>
              <a:rPr lang="en-US" altLang="zh-CN" sz="2000" dirty="0" err="1">
                <a:latin typeface="Times New Roman" panose="02020603050405020304" pitchFamily="18" charset="0"/>
                <a:cs typeface="Times New Roman" panose="02020603050405020304" pitchFamily="18" charset="0"/>
              </a:rPr>
              <a:t>linkability</a:t>
            </a:r>
            <a:r>
              <a:rPr lang="en-US" altLang="zh-CN" sz="2000" dirty="0">
                <a:latin typeface="Times New Roman" panose="02020603050405020304" pitchFamily="18" charset="0"/>
                <a:cs typeface="Times New Roman" panose="02020603050405020304" pitchFamily="18" charset="0"/>
              </a:rPr>
              <a:t>. Int. J. Inf. </a:t>
            </a:r>
            <a:r>
              <a:rPr lang="en-US" altLang="zh-CN" sz="2000" dirty="0" err="1">
                <a:latin typeface="Times New Roman" panose="02020603050405020304" pitchFamily="18" charset="0"/>
                <a:cs typeface="Times New Roman" panose="02020603050405020304" pitchFamily="18" charset="0"/>
              </a:rPr>
              <a:t>Secur</a:t>
            </a:r>
            <a:r>
              <a:rPr lang="en-US" altLang="zh-CN" sz="2000" dirty="0">
                <a:latin typeface="Times New Roman" panose="02020603050405020304" pitchFamily="18" charset="0"/>
                <a:cs typeface="Times New Roman" panose="02020603050405020304" pitchFamily="18" charset="0"/>
              </a:rPr>
              <a:t>. 12(3), 219–249 (2013)</a:t>
            </a:r>
            <a:endParaRPr lang="en-US" altLang="zh-CN" sz="24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[CDL16a] </a:t>
            </a:r>
            <a:r>
              <a:rPr lang="en-US" altLang="zh-CN" sz="2000" dirty="0" err="1">
                <a:latin typeface="Times New Roman" panose="02020603050405020304" pitchFamily="18" charset="0"/>
                <a:cs typeface="Times New Roman" panose="02020603050405020304" pitchFamily="18" charset="0"/>
              </a:rPr>
              <a:t>Camenisch</a:t>
            </a:r>
            <a:r>
              <a:rPr lang="en-US" altLang="zh-CN" sz="2000" dirty="0">
                <a:latin typeface="Times New Roman" panose="02020603050405020304" pitchFamily="18" charset="0"/>
                <a:cs typeface="Times New Roman" panose="02020603050405020304" pitchFamily="18" charset="0"/>
              </a:rPr>
              <a:t>, J., </a:t>
            </a:r>
            <a:r>
              <a:rPr lang="en-US" altLang="zh-CN" sz="2000" dirty="0" err="1">
                <a:latin typeface="Times New Roman" panose="02020603050405020304" pitchFamily="18" charset="0"/>
                <a:cs typeface="Times New Roman" panose="02020603050405020304" pitchFamily="18" charset="0"/>
              </a:rPr>
              <a:t>Drijvers</a:t>
            </a:r>
            <a:r>
              <a:rPr lang="en-US" altLang="zh-CN" sz="2000" dirty="0">
                <a:latin typeface="Times New Roman" panose="02020603050405020304" pitchFamily="18" charset="0"/>
                <a:cs typeface="Times New Roman" panose="02020603050405020304" pitchFamily="18" charset="0"/>
              </a:rPr>
              <a:t>, M., Lehmann, A.: Anonymous attestation using the strong Diffie Hellman assumption revisited. In: Franz, M., </a:t>
            </a:r>
            <a:r>
              <a:rPr lang="en-US" altLang="zh-CN" sz="2000" dirty="0" err="1">
                <a:latin typeface="Times New Roman" panose="02020603050405020304" pitchFamily="18" charset="0"/>
                <a:cs typeface="Times New Roman" panose="02020603050405020304" pitchFamily="18" charset="0"/>
              </a:rPr>
              <a:t>Papadimitratos</a:t>
            </a:r>
            <a:r>
              <a:rPr lang="en-US" altLang="zh-CN" sz="2000" dirty="0">
                <a:latin typeface="Times New Roman" panose="02020603050405020304" pitchFamily="18" charset="0"/>
                <a:cs typeface="Times New Roman" panose="02020603050405020304" pitchFamily="18" charset="0"/>
              </a:rPr>
              <a:t>, P. (eds.) Trust 2016. </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[CDL16b] </a:t>
            </a:r>
            <a:r>
              <a:rPr lang="en-US" altLang="zh-CN" sz="2000" dirty="0" err="1">
                <a:latin typeface="Times New Roman" panose="02020603050405020304" pitchFamily="18" charset="0"/>
                <a:cs typeface="Times New Roman" panose="02020603050405020304" pitchFamily="18" charset="0"/>
              </a:rPr>
              <a:t>Camenisch</a:t>
            </a:r>
            <a:r>
              <a:rPr lang="en-US" altLang="zh-CN" sz="2000" dirty="0">
                <a:latin typeface="Times New Roman" panose="02020603050405020304" pitchFamily="18" charset="0"/>
                <a:cs typeface="Times New Roman" panose="02020603050405020304" pitchFamily="18" charset="0"/>
              </a:rPr>
              <a:t>, J., </a:t>
            </a:r>
            <a:r>
              <a:rPr lang="en-US" altLang="zh-CN" sz="2000" dirty="0" err="1">
                <a:latin typeface="Times New Roman" panose="02020603050405020304" pitchFamily="18" charset="0"/>
                <a:cs typeface="Times New Roman" panose="02020603050405020304" pitchFamily="18" charset="0"/>
              </a:rPr>
              <a:t>Drijvers</a:t>
            </a:r>
            <a:r>
              <a:rPr lang="en-US" altLang="zh-CN" sz="2000" dirty="0">
                <a:latin typeface="Times New Roman" panose="02020603050405020304" pitchFamily="18" charset="0"/>
                <a:cs typeface="Times New Roman" panose="02020603050405020304" pitchFamily="18" charset="0"/>
              </a:rPr>
              <a:t>, M., Lehmann, A.: Universally composable direct anonymous attestation. In: Cheng, C.-M., Chung, K.-M., </a:t>
            </a:r>
            <a:r>
              <a:rPr lang="en-US" altLang="zh-CN" sz="2000" dirty="0" err="1">
                <a:latin typeface="Times New Roman" panose="02020603050405020304" pitchFamily="18" charset="0"/>
                <a:cs typeface="Times New Roman" panose="02020603050405020304" pitchFamily="18" charset="0"/>
              </a:rPr>
              <a:t>Persiano</a:t>
            </a:r>
            <a:r>
              <a:rPr lang="en-US" altLang="zh-CN" sz="2000" dirty="0">
                <a:latin typeface="Times New Roman" panose="02020603050405020304" pitchFamily="18" charset="0"/>
                <a:cs typeface="Times New Roman" panose="02020603050405020304" pitchFamily="18" charset="0"/>
              </a:rPr>
              <a:t>, G., Yang, B.-Y. (eds.) PKC 2016.</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57192" y="6088134"/>
            <a:ext cx="184731" cy="369332"/>
          </a:xfrm>
          <a:prstGeom prst="rect">
            <a:avLst/>
          </a:prstGeom>
          <a:noFill/>
        </p:spPr>
        <p:txBody>
          <a:bodyPr wrap="none" rtlCol="0">
            <a:spAutoFit/>
          </a:bodyPr>
          <a:lstStyle/>
          <a:p>
            <a:endParaRPr lang="zh-CN" altLang="en-US" dirty="0"/>
          </a:p>
        </p:txBody>
      </p:sp>
      <p:sp>
        <p:nvSpPr>
          <p:cNvPr id="7" name="标题 1"/>
          <p:cNvSpPr txBox="1"/>
          <p:nvPr/>
        </p:nvSpPr>
        <p:spPr>
          <a:xfrm>
            <a:off x="0" y="283030"/>
            <a:ext cx="6141493" cy="6749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Introduction - Ring Signatures</a:t>
            </a:r>
            <a:endParaRPr kumimoji="1" lang="zh-CN" altLang="en-US" sz="3600" dirty="0"/>
          </a:p>
        </p:txBody>
      </p:sp>
      <p:pic>
        <p:nvPicPr>
          <p:cNvPr id="2" name="图片 1"/>
          <p:cNvPicPr>
            <a:picLocks noChangeAspect="1"/>
          </p:cNvPicPr>
          <p:nvPr/>
        </p:nvPicPr>
        <p:blipFill rotWithShape="1">
          <a:blip r:embed="rId1"/>
          <a:srcRect t="650"/>
          <a:stretch>
            <a:fillRect/>
          </a:stretch>
        </p:blipFill>
        <p:spPr>
          <a:xfrm>
            <a:off x="132220" y="1935173"/>
            <a:ext cx="6846066" cy="3054169"/>
          </a:xfrm>
          <a:prstGeom prst="rect">
            <a:avLst/>
          </a:prstGeom>
        </p:spPr>
      </p:pic>
      <p:pic>
        <p:nvPicPr>
          <p:cNvPr id="5" name="图片 4"/>
          <p:cNvPicPr>
            <a:picLocks noChangeAspect="1"/>
          </p:cNvPicPr>
          <p:nvPr/>
        </p:nvPicPr>
        <p:blipFill>
          <a:blip r:embed="rId2"/>
          <a:stretch>
            <a:fillRect/>
          </a:stretch>
        </p:blipFill>
        <p:spPr>
          <a:xfrm>
            <a:off x="6279593" y="2001689"/>
            <a:ext cx="5912407" cy="3203357"/>
          </a:xfrm>
          <a:prstGeom prst="rect">
            <a:avLst/>
          </a:prstGeom>
        </p:spPr>
      </p:pic>
    </p:spTree>
  </p:cSld>
  <p:clrMapOvr>
    <a:masterClrMapping/>
  </p:clrMapOvr>
</p:sld>
</file>

<file path=ppt/tags/tag1.xml><?xml version="1.0" encoding="utf-8"?>
<p:tagLst xmlns:p="http://schemas.openxmlformats.org/presentationml/2006/main">
  <p:tag name="COMMONDATA" val="eyJoZGlkIjoiNGYwMDlmOTkzOTQ4ODcyZjZlMGM5ZjUzMDNiZWZkZmQifQ=="/>
  <p:tag name="commondata" val="eyJoZGlkIjoiMGNmZWJkMGNiOGVjYjQ0MGIyN2IxNTBjZjBlY2RmOD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7273</Words>
  <Application>WPS 演示</Application>
  <PresentationFormat>宽屏</PresentationFormat>
  <Paragraphs>167</Paragraphs>
  <Slides>40</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Arial</vt:lpstr>
      <vt:lpstr>宋体</vt:lpstr>
      <vt:lpstr>Wingdings</vt:lpstr>
      <vt:lpstr>Times New Roman</vt:lpstr>
      <vt:lpstr>微软雅黑</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dell-Yurin</dc:creator>
  <cp:lastModifiedBy>鱼鳞哦</cp:lastModifiedBy>
  <cp:revision>1731</cp:revision>
  <dcterms:created xsi:type="dcterms:W3CDTF">2022-06-19T01:52:00Z</dcterms:created>
  <dcterms:modified xsi:type="dcterms:W3CDTF">2024-04-11T06:23:46Z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5EDCA5B5DADF404AA2AD1524278D4D77_12</vt:lpwstr>
  </property>
  <property fmtid="{D5CDD505-2E9C-101B-9397-08002B2CF9AE}" pid="3" name="KSOProductBuildVer">
    <vt:lpwstr>2052-12.1.0.16417</vt:lpwstr>
  </property>
</Properties>
</file>